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13" r:id="rId5"/>
    <p:sldMasterId id="2147483723" r:id="rId6"/>
  </p:sldMasterIdLst>
  <p:notesMasterIdLst>
    <p:notesMasterId r:id="rId23"/>
  </p:notesMasterIdLst>
  <p:handoutMasterIdLst>
    <p:handoutMasterId r:id="rId24"/>
  </p:handoutMasterIdLst>
  <p:sldIdLst>
    <p:sldId id="264" r:id="rId7"/>
    <p:sldId id="310" r:id="rId8"/>
    <p:sldId id="312" r:id="rId9"/>
    <p:sldId id="316" r:id="rId10"/>
    <p:sldId id="315" r:id="rId11"/>
    <p:sldId id="314" r:id="rId12"/>
    <p:sldId id="317" r:id="rId13"/>
    <p:sldId id="319" r:id="rId14"/>
    <p:sldId id="321" r:id="rId15"/>
    <p:sldId id="308" r:id="rId16"/>
    <p:sldId id="320" r:id="rId17"/>
    <p:sldId id="260" r:id="rId18"/>
    <p:sldId id="261" r:id="rId19"/>
    <p:sldId id="266" r:id="rId20"/>
    <p:sldId id="277" r:id="rId21"/>
    <p:sldId id="262" r:id="rId22"/>
  </p:sldIdLst>
  <p:sldSz cx="9144000" cy="6858000" type="screen4x3"/>
  <p:notesSz cx="6805613" cy="9944100"/>
  <p:custDataLst>
    <p:tags r:id="rId2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0652A"/>
    <a:srgbClr val="0E4A10"/>
    <a:srgbClr val="47145C"/>
    <a:srgbClr val="960044"/>
    <a:srgbClr val="2494C5"/>
    <a:srgbClr val="9ACCD4"/>
    <a:srgbClr val="ED8FBB"/>
    <a:srgbClr val="996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00" autoAdjust="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AF33A-4FA4-490B-9FB0-5FD32DF8411C}" type="datetimeFigureOut">
              <a:rPr lang="nl-NL" smtClean="0"/>
              <a:t>17-8-2022</a:t>
            </a:fld>
            <a:endParaRPr lang="nl-NL"/>
          </a:p>
        </p:txBody>
      </p:sp>
      <p:sp>
        <p:nvSpPr>
          <p:cNvPr id="12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3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01916-5D97-488A-9479-410E00FCC3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48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altLang="nl-NL" smtClean="0"/>
              <a:t>Daling van (geregistreerde) criminaliteit:</a:t>
            </a:r>
            <a:endParaRPr lang="en-GB" alt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GB" altLang="nl-NL" smtClean="0"/>
              <a:t>18 mei 2015</a:t>
            </a:r>
            <a:endParaRPr lang="en-GB" altLang="nl-N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text styles</a:t>
            </a:r>
          </a:p>
          <a:p>
            <a:pPr lvl="1"/>
            <a:r>
              <a:rPr lang="en-GB" altLang="nl-NL" smtClean="0"/>
              <a:t>Second level</a:t>
            </a:r>
          </a:p>
          <a:p>
            <a:pPr lvl="2"/>
            <a:r>
              <a:rPr lang="en-GB" altLang="nl-NL" smtClean="0"/>
              <a:t>Third level</a:t>
            </a:r>
          </a:p>
          <a:p>
            <a:pPr lvl="3"/>
            <a:r>
              <a:rPr lang="en-GB" altLang="nl-NL" smtClean="0"/>
              <a:t>Fourth level</a:t>
            </a:r>
          </a:p>
          <a:p>
            <a:pPr lvl="4"/>
            <a:r>
              <a:rPr lang="en-GB" altLang="nl-NL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nl-NL" altLang="nl-NL" dirty="0" smtClean="0"/>
              <a:t>Daling van (geregistreerde) criminaliteit; Jaap de Waard | 18 augustus 2022</a:t>
            </a:r>
            <a:endParaRPr lang="en-GB" altLang="nl-NL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D66DE4-A403-43DE-99CA-73B4298A110A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9324996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Daling van (geregistreerde) criminaliteit:</a:t>
            </a:r>
            <a:endParaRPr lang="en-GB" alt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18 mei 2015</a:t>
            </a:r>
            <a:endParaRPr lang="en-GB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nl-NL" dirty="0" smtClean="0"/>
              <a:t>Daling van (geregistreerde) criminaliteit; Jaap de Waard | 18 augustus 2022</a:t>
            </a:r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D66DE4-A403-43DE-99CA-73B4298A110A}" type="slidenum">
              <a:rPr lang="en-GB" altLang="nl-NL" smtClean="0"/>
              <a:pPr/>
              <a:t>1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70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Daling van (geregistreerde) criminaliteit:</a:t>
            </a:r>
            <a:endParaRPr lang="en-GB" alt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18 mei 2015</a:t>
            </a:r>
            <a:endParaRPr lang="en-GB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nl-NL" dirty="0" smtClean="0"/>
              <a:t>Daling van (geregistreerde) criminaliteit; Jaap de Waard | 18 augustus 2022</a:t>
            </a:r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D66DE4-A403-43DE-99CA-73B4298A110A}" type="slidenum">
              <a:rPr lang="en-GB" altLang="nl-NL" smtClean="0"/>
              <a:pPr/>
              <a:t>16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22265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08550" y="2503488"/>
            <a:ext cx="3598863" cy="942975"/>
          </a:xfrm>
        </p:spPr>
        <p:txBody>
          <a:bodyPr/>
          <a:lstStyle>
            <a:lvl1pPr defTabSz="608013" eaLnBrk="0" hangingPunct="0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 smtClean="0"/>
              <a:t>Daling van (geregistreerde) criminaliteit:</a:t>
            </a:r>
            <a:endParaRPr lang="en-GB" altLang="nl-NL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08550" y="3540125"/>
            <a:ext cx="3598863" cy="27035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indent="1588" defTabSz="608013" eaLnBrk="0" hangingPunct="0">
              <a:buFont typeface="Arial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 smtClean="0"/>
              <a:t>Trends en verklaringen</a:t>
            </a:r>
            <a:endParaRPr lang="en-GB" altLang="nl-NL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08550" y="6343650"/>
            <a:ext cx="35988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nl-NL" altLang="nl-NL"/>
          </a:p>
        </p:txBody>
      </p:sp>
      <p:pic>
        <p:nvPicPr>
          <p:cNvPr id="2" name="logoplaatje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18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E3C19A-4F8E-4866-AFB4-43FBC5EA849C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313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24625" y="1263650"/>
            <a:ext cx="2057400" cy="49514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52425" y="1263650"/>
            <a:ext cx="6019800" cy="49514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B7BC6F-D15A-4577-ABDB-86D6C132660F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9182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08550" y="2503488"/>
            <a:ext cx="3598863" cy="942975"/>
          </a:xfrm>
        </p:spPr>
        <p:txBody>
          <a:bodyPr/>
          <a:lstStyle>
            <a:lvl1pPr defTabSz="608013" eaLnBrk="0" hangingPunct="0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nl-NL" noProof="0" smtClean="0"/>
              <a:t>Daling van (geregistreerde) criminaliteit: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08550" y="3540125"/>
            <a:ext cx="3598863" cy="27035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indent="1588" defTabSz="608013" eaLnBrk="0" hangingPunct="0">
              <a:buFont typeface="Arial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nl-NL" noProof="0" smtClean="0"/>
              <a:t>Trends en verklaringen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08550" y="6343650"/>
            <a:ext cx="35988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nl-NL" altLang="nl-NL"/>
          </a:p>
        </p:txBody>
      </p:sp>
      <p:pic>
        <p:nvPicPr>
          <p:cNvPr id="2" name="logoplaatje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6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78506-5C97-42A5-95EC-C5CC22F255C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4142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77C5F7-22B0-4E86-B397-E04CD11DE03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839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0C65D5-59D0-4200-B74C-688A286C35E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840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AAAA12-26D9-4517-B994-FC3182480B4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22385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4993C-7D4A-4ABF-A771-416BEF35E6A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4514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ABC06C-4032-44F7-9344-1EF5CEFA34C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4973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893CD1-CB8F-4756-B01F-69471A56645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39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78506-5C97-42A5-95EC-C5CC22F255CB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5253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6F258D-4697-46FA-9234-FA1EE3CB0A2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940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E3C19A-4F8E-4866-AFB4-43FBC5EA849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6342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24625" y="1263650"/>
            <a:ext cx="2057400" cy="49514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52425" y="1263650"/>
            <a:ext cx="6019800" cy="49514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B7BC6F-D15A-4577-ABDB-86D6C132660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6064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08550" y="2503488"/>
            <a:ext cx="3598863" cy="942975"/>
          </a:xfrm>
        </p:spPr>
        <p:txBody>
          <a:bodyPr/>
          <a:lstStyle>
            <a:lvl1pPr defTabSz="608013" eaLnBrk="0" hangingPunct="0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altLang="nl-NL" noProof="0" smtClean="0"/>
              <a:t>Explaining the crime drop in The Netherlands</a:t>
            </a:r>
            <a:endParaRPr lang="en-GB" altLang="nl-NL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08550" y="3540125"/>
            <a:ext cx="3598863" cy="27035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indent="1588" defTabSz="608013" eaLnBrk="0" hangingPunct="0">
              <a:buFont typeface="Arial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n-GB" altLang="nl-NL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08550" y="6343650"/>
            <a:ext cx="35988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nl-NL" altLang="nl-NL"/>
          </a:p>
        </p:txBody>
      </p:sp>
      <p:pic>
        <p:nvPicPr>
          <p:cNvPr id="2" name="logoplaatje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5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B138D6-7DB0-4069-9A18-CF75B21D541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2493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7BB252-379C-4400-B04C-499D4ED7779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59797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47880E-F996-4881-804B-83F9992A36C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59798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E82ABC-145E-4DA3-99C7-FC8F5584E67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4970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06A04-10F6-4BF5-A02B-227ECFB9D41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892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DFE6E8-C710-4DBC-B1C8-ACD47EE7032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076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77C5F7-22B0-4E86-B397-E04CD11DE03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0206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DF576D-4F8C-4DB1-8CBB-596D4176119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10045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F2A905-93DA-4F1D-B3C2-A3E873D6467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7522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71B53-C956-41E6-8FE6-7B6E1E0D7E4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8376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24625" y="1263650"/>
            <a:ext cx="2057400" cy="49514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52425" y="1263650"/>
            <a:ext cx="6019800" cy="49514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ED19F3-D868-47FF-A7B6-9B41A414671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129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08550" y="2505600"/>
            <a:ext cx="3598863" cy="942975"/>
          </a:xfrm>
        </p:spPr>
        <p:txBody>
          <a:bodyPr/>
          <a:lstStyle>
            <a:lvl1pPr defTabSz="608013" eaLnBrk="0" hangingPunct="0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 smtClean="0"/>
              <a:t>Daling criminaliteit</a:t>
            </a:r>
            <a:endParaRPr lang="nl-NL" altLang="nl-NL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24800" y="3542400"/>
            <a:ext cx="3598863" cy="27035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indent="1588" defTabSz="608013" eaLnBrk="0" hangingPunct="0">
              <a:buFont typeface="Arial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 smtClean="0"/>
              <a:t>feiten, verklaringenen  mogelijke beleidsscenarios</a:t>
            </a:r>
            <a:endParaRPr lang="nl-NL" altLang="nl-NL" noProof="0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08550" y="6346800"/>
            <a:ext cx="35988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nl-NL" altLang="nl-NL" dirty="0" smtClean="0"/>
              <a:t>18 augustus 2022</a:t>
            </a:r>
            <a:endParaRPr lang="nl-NL" altLang="nl-NL" dirty="0"/>
          </a:p>
        </p:txBody>
      </p:sp>
      <p:pic>
        <p:nvPicPr>
          <p:cNvPr id="2" name="logoplaatje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78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5B5DF7-635F-4D78-8237-DA456A2371F3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9872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263650"/>
            <a:ext cx="8060400" cy="571500"/>
          </a:xfrm>
        </p:spPr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425" y="1800225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225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C00E9E-DF9C-40DD-918D-F956919BA4A0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43825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 anchor="t" anchorCtr="0"/>
          <a:lstStyle>
            <a:lvl1pPr algn="l">
              <a:defRPr sz="2600" b="0">
                <a:solidFill>
                  <a:srgbClr val="A9006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072800"/>
            <a:ext cx="4572000" cy="524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EABE7-B0BF-44C5-9601-378D730D3F98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52762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08550" y="2505600"/>
            <a:ext cx="3598863" cy="942975"/>
          </a:xfrm>
        </p:spPr>
        <p:txBody>
          <a:bodyPr/>
          <a:lstStyle>
            <a:lvl1pPr defTabSz="608013" eaLnBrk="0" hangingPunct="0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 smtClean="0"/>
              <a:t>Daling criminaliteit</a:t>
            </a:r>
            <a:endParaRPr lang="nl-NL" altLang="nl-NL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24800" y="3542400"/>
            <a:ext cx="3598863" cy="27035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indent="1588" defTabSz="608013" eaLnBrk="0" hangingPunct="0">
              <a:buFont typeface="Arial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 smtClean="0"/>
              <a:t>feiten, verklaringenen  mogelijke beleidsscenarios</a:t>
            </a:r>
            <a:endParaRPr lang="nl-NL" altLang="nl-NL" noProof="0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08550" y="6346800"/>
            <a:ext cx="35988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nl-NL" altLang="nl-NL" dirty="0" smtClean="0"/>
              <a:t>18 augustus 2022</a:t>
            </a:r>
            <a:endParaRPr lang="nl-NL" altLang="nl-NL" dirty="0"/>
          </a:p>
        </p:txBody>
      </p:sp>
      <p:pic>
        <p:nvPicPr>
          <p:cNvPr id="2" name="logoplaatje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9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5B5DF7-635F-4D78-8237-DA456A2371F3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884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0C65D5-59D0-4200-B74C-688A286C35EC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4005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263650"/>
            <a:ext cx="8060400" cy="571500"/>
          </a:xfrm>
        </p:spPr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425" y="1800225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225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C00E9E-DF9C-40DD-918D-F956919BA4A0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1176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 anchor="t" anchorCtr="0"/>
          <a:lstStyle>
            <a:lvl1pPr algn="l">
              <a:defRPr sz="2600" b="0">
                <a:solidFill>
                  <a:srgbClr val="A9006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072800"/>
            <a:ext cx="4572000" cy="524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EABE7-B0BF-44C5-9601-378D730D3F98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2624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08550" y="2505600"/>
            <a:ext cx="3598863" cy="942975"/>
          </a:xfrm>
        </p:spPr>
        <p:txBody>
          <a:bodyPr/>
          <a:lstStyle>
            <a:lvl1pPr defTabSz="608013" eaLnBrk="0" hangingPunct="0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 smtClean="0"/>
              <a:t>Daling criminaliteit</a:t>
            </a:r>
            <a:endParaRPr lang="nl-NL" altLang="nl-NL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24800" y="3542400"/>
            <a:ext cx="3598863" cy="27035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indent="1588" defTabSz="608013" eaLnBrk="0" hangingPunct="0">
              <a:buFont typeface="Arial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 smtClean="0"/>
              <a:t>feiten, verklaringenen  mogelijke beleidsscenarios</a:t>
            </a:r>
            <a:endParaRPr lang="nl-NL" altLang="nl-NL" noProof="0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08550" y="6346800"/>
            <a:ext cx="35988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nl-NL" altLang="nl-NL" dirty="0" smtClean="0"/>
              <a:t>Jaap de Waard 18 augustus 2022</a:t>
            </a:r>
            <a:endParaRPr lang="nl-NL" altLang="nl-NL" dirty="0"/>
          </a:p>
        </p:txBody>
      </p:sp>
      <p:pic>
        <p:nvPicPr>
          <p:cNvPr id="2" name="logoplaatje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2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5B5DF7-635F-4D78-8237-DA456A2371F3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11961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263650"/>
            <a:ext cx="8060400" cy="571500"/>
          </a:xfrm>
        </p:spPr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425" y="1800225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225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C00E9E-DF9C-40DD-918D-F956919BA4A0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19579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 anchor="t" anchorCtr="0"/>
          <a:lstStyle>
            <a:lvl1pPr algn="l">
              <a:defRPr sz="2600" b="0">
                <a:solidFill>
                  <a:srgbClr val="A9006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072800"/>
            <a:ext cx="4572000" cy="524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EABE7-B0BF-44C5-9601-378D730D3F98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737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AAAA12-26D9-4517-B994-FC3182480B43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69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4993C-7D4A-4ABF-A771-416BEF35E6AE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026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ABC06C-4032-44F7-9344-1EF5CEFA34CD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99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893CD1-CB8F-4756-B01F-69471A56645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068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6F258D-4697-46FA-9234-FA1EE3CB0A27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783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nl-NL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nl-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nl-NL" smtClean="0"/>
          </a:p>
        </p:txBody>
      </p:sp>
      <p:pic>
        <p:nvPicPr>
          <p:cNvPr id="1055" name="Picture 31" descr="Vervolgpagin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063" y="6376988"/>
            <a:ext cx="712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fld id="{EFD044FC-FAD4-4CA0-AE2F-9E97B117A382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1057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nl-NL" smtClean="0"/>
          </a:p>
        </p:txBody>
      </p:sp>
      <p:sp>
        <p:nvSpPr>
          <p:cNvPr id="1059" name="voettekst"/>
          <p:cNvSpPr txBox="1">
            <a:spLocks noChangeArrowheads="1"/>
          </p:cNvSpPr>
          <p:nvPr/>
        </p:nvSpPr>
        <p:spPr bwMode="auto">
          <a:xfrm>
            <a:off x="4476750" y="6372225"/>
            <a:ext cx="4164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nl-NL" sz="1000" dirty="0" smtClean="0">
                <a:solidFill>
                  <a:srgbClr val="000000"/>
                </a:solidFill>
              </a:rPr>
              <a:t>Daling van (geregistreerde) criminaliteit; Jaap de Waard | 18 augustus 2022</a:t>
            </a:r>
            <a:endParaRPr lang="nl-NL" altLang="nl-NL" sz="1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tabLst>
          <a:tab pos="742950" algn="l"/>
          <a:tab pos="8064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19526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2pPr>
      <a:lvl3pPr marL="198438" indent="227013" algn="l" rtl="0" eaLnBrk="1" fontAlgn="base" hangingPunct="1">
        <a:spcBef>
          <a:spcPct val="20000"/>
        </a:spcBef>
        <a:spcAft>
          <a:spcPct val="0"/>
        </a:spcAft>
        <a:buSzPct val="80000"/>
        <a:buFont typeface="Verdana" pitchFamily="34" charset="0"/>
        <a:buChar char="–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3pPr>
      <a:lvl4pPr marL="427038" indent="2286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4pPr>
      <a:lvl5pPr marL="6794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5pPr>
      <a:lvl6pPr marL="11366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6pPr>
      <a:lvl7pPr marL="15938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7pPr>
      <a:lvl8pPr marL="20510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8pPr>
      <a:lvl9pPr marL="25082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nl-NL" smtClean="0"/>
          </a:p>
        </p:txBody>
      </p:sp>
      <p:pic>
        <p:nvPicPr>
          <p:cNvPr id="1055" name="Picture 31" descr="Vervolgpagin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063" y="6376988"/>
            <a:ext cx="712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fld id="{EFD044FC-FAD4-4CA0-AE2F-9E97B117A382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1057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nl-NL" smtClean="0"/>
          </a:p>
        </p:txBody>
      </p:sp>
      <p:sp>
        <p:nvSpPr>
          <p:cNvPr id="1059" name="voettekst"/>
          <p:cNvSpPr txBox="1">
            <a:spLocks noChangeArrowheads="1"/>
          </p:cNvSpPr>
          <p:nvPr/>
        </p:nvSpPr>
        <p:spPr bwMode="auto">
          <a:xfrm>
            <a:off x="4476750" y="6372225"/>
            <a:ext cx="4164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nl-NL" sz="1000" dirty="0" smtClean="0">
                <a:solidFill>
                  <a:srgbClr val="000000"/>
                </a:solidFill>
              </a:rPr>
              <a:t>Daling van (geregistreerde) criminaliteit: | 18 augustus 2022</a:t>
            </a:r>
            <a:endParaRPr lang="nl-NL" altLang="nl-NL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6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tabLst>
          <a:tab pos="742950" algn="l"/>
          <a:tab pos="8064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1952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2pPr>
      <a:lvl3pPr marL="198438" indent="227013" algn="l" rtl="0" fontAlgn="base">
        <a:spcBef>
          <a:spcPct val="20000"/>
        </a:spcBef>
        <a:spcAft>
          <a:spcPct val="0"/>
        </a:spcAft>
        <a:buSzPct val="80000"/>
        <a:buFont typeface="Verdana" pitchFamily="34" charset="0"/>
        <a:buChar char="–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3pPr>
      <a:lvl4pPr marL="427038" indent="228600" algn="l" rtl="0" fontAlgn="base">
        <a:spcBef>
          <a:spcPct val="20000"/>
        </a:spcBef>
        <a:spcAft>
          <a:spcPct val="0"/>
        </a:spcAft>
        <a:buFont typeface="Verdana" pitchFamily="34" charset="0"/>
        <a:buChar char="&gt;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4pPr>
      <a:lvl5pPr marL="679450" indent="241300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5pPr>
      <a:lvl6pPr marL="1136650" indent="241300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6pPr>
      <a:lvl7pPr marL="1593850" indent="241300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7pPr>
      <a:lvl8pPr marL="2051050" indent="241300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8pPr>
      <a:lvl9pPr marL="2508250" indent="241300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nl-NL" smtClean="0"/>
          </a:p>
        </p:txBody>
      </p:sp>
      <p:pic>
        <p:nvPicPr>
          <p:cNvPr id="1055" name="Picture 31" descr="Vervolgpagin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063" y="6376988"/>
            <a:ext cx="712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fld id="{2C3AC941-EBC0-46BA-937A-41809FFEAEFE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1057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nl-NL" smtClean="0"/>
          </a:p>
        </p:txBody>
      </p:sp>
      <p:sp>
        <p:nvSpPr>
          <p:cNvPr id="1059" name="voettekst"/>
          <p:cNvSpPr txBox="1">
            <a:spLocks noChangeArrowheads="1"/>
          </p:cNvSpPr>
          <p:nvPr/>
        </p:nvSpPr>
        <p:spPr bwMode="auto">
          <a:xfrm>
            <a:off x="4476750" y="6372225"/>
            <a:ext cx="4164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nl-NL" sz="1000" dirty="0" smtClean="0">
                <a:solidFill>
                  <a:srgbClr val="000000"/>
                </a:solidFill>
              </a:rPr>
              <a:t>Daling van (geregistreerde) criminaliteit Jaap de Waard</a:t>
            </a:r>
            <a:r>
              <a:rPr lang="en-US" altLang="nl-NL" sz="1000" dirty="0" smtClean="0">
                <a:solidFill>
                  <a:srgbClr val="000000"/>
                </a:solidFill>
              </a:rPr>
              <a:t> | </a:t>
            </a:r>
            <a:r>
              <a:rPr lang="nl-NL" altLang="nl-NL" sz="1000" dirty="0" smtClean="0">
                <a:solidFill>
                  <a:srgbClr val="000000"/>
                </a:solidFill>
              </a:rPr>
              <a:t>18 augustus 2022</a:t>
            </a:r>
            <a:endParaRPr lang="nl-NL" altLang="nl-NL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0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tabLst>
          <a:tab pos="742950" algn="l"/>
          <a:tab pos="8064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1952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2pPr>
      <a:lvl3pPr marL="198438" indent="227013" algn="l" rtl="0" fontAlgn="base">
        <a:spcBef>
          <a:spcPct val="20000"/>
        </a:spcBef>
        <a:spcAft>
          <a:spcPct val="0"/>
        </a:spcAft>
        <a:buSzPct val="80000"/>
        <a:buFont typeface="Verdana" pitchFamily="34" charset="0"/>
        <a:buChar char="–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3pPr>
      <a:lvl4pPr marL="427038" indent="228600" algn="l" rtl="0" fontAlgn="base">
        <a:spcBef>
          <a:spcPct val="20000"/>
        </a:spcBef>
        <a:spcAft>
          <a:spcPct val="0"/>
        </a:spcAft>
        <a:buFont typeface="Verdana" pitchFamily="34" charset="0"/>
        <a:buChar char="&gt;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4pPr>
      <a:lvl5pPr marL="679450" indent="241300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5pPr>
      <a:lvl6pPr marL="1136650" indent="241300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6pPr>
      <a:lvl7pPr marL="1593850" indent="241300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7pPr>
      <a:lvl8pPr marL="2051050" indent="241300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8pPr>
      <a:lvl9pPr marL="2508250" indent="241300" algn="l" rtl="0" fontAlgn="base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 smtClean="0"/>
          </a:p>
        </p:txBody>
      </p:sp>
      <p:pic>
        <p:nvPicPr>
          <p:cNvPr id="1055" name="Picture 31" descr="Vervolgpag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063" y="6376988"/>
            <a:ext cx="712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fld id="{B6A52444-3423-4FC1-A0B0-26E90F2782A1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1057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 smtClean="0"/>
          </a:p>
        </p:txBody>
      </p:sp>
      <p:sp>
        <p:nvSpPr>
          <p:cNvPr id="1059" name="voettekst"/>
          <p:cNvSpPr txBox="1">
            <a:spLocks noChangeArrowheads="1"/>
          </p:cNvSpPr>
          <p:nvPr/>
        </p:nvSpPr>
        <p:spPr bwMode="auto">
          <a:xfrm>
            <a:off x="4476750" y="6372225"/>
            <a:ext cx="4164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nl-NL" sz="1000" dirty="0" smtClean="0">
                <a:solidFill>
                  <a:srgbClr val="000000"/>
                </a:solidFill>
              </a:rPr>
              <a:t>Daling criminaliteit | 18 augustus 2022</a:t>
            </a:r>
            <a:endParaRPr lang="nl-NL" altLang="nl-NL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900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tabLst>
          <a:tab pos="742950" algn="l"/>
          <a:tab pos="8064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19526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2pPr>
      <a:lvl3pPr marL="198438" indent="227013" algn="l" rtl="0" eaLnBrk="1" fontAlgn="base" hangingPunct="1">
        <a:spcBef>
          <a:spcPct val="20000"/>
        </a:spcBef>
        <a:spcAft>
          <a:spcPct val="0"/>
        </a:spcAft>
        <a:buSzPct val="80000"/>
        <a:buFont typeface="Verdana" pitchFamily="34" charset="0"/>
        <a:buChar char="–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3pPr>
      <a:lvl4pPr marL="427038" indent="2286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4pPr>
      <a:lvl5pPr marL="6794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5pPr>
      <a:lvl6pPr marL="11366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6pPr>
      <a:lvl7pPr marL="15938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7pPr>
      <a:lvl8pPr marL="20510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8pPr>
      <a:lvl9pPr marL="25082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 smtClean="0"/>
          </a:p>
        </p:txBody>
      </p:sp>
      <p:pic>
        <p:nvPicPr>
          <p:cNvPr id="1055" name="Picture 31" descr="Vervolgpag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063" y="6376988"/>
            <a:ext cx="712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fld id="{B6A52444-3423-4FC1-A0B0-26E90F2782A1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1057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 smtClean="0"/>
          </a:p>
        </p:txBody>
      </p:sp>
      <p:sp>
        <p:nvSpPr>
          <p:cNvPr id="1059" name="voettekst"/>
          <p:cNvSpPr txBox="1">
            <a:spLocks noChangeArrowheads="1"/>
          </p:cNvSpPr>
          <p:nvPr/>
        </p:nvSpPr>
        <p:spPr bwMode="auto">
          <a:xfrm>
            <a:off x="4476750" y="6372225"/>
            <a:ext cx="4164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nl-NL" sz="1000" dirty="0" smtClean="0">
                <a:solidFill>
                  <a:srgbClr val="000000"/>
                </a:solidFill>
              </a:rPr>
              <a:t>Daling criminaliteit | 18 augustus 2022</a:t>
            </a:r>
            <a:endParaRPr lang="nl-NL" altLang="nl-NL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3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900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tabLst>
          <a:tab pos="742950" algn="l"/>
          <a:tab pos="8064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19526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2pPr>
      <a:lvl3pPr marL="198438" indent="227013" algn="l" rtl="0" eaLnBrk="1" fontAlgn="base" hangingPunct="1">
        <a:spcBef>
          <a:spcPct val="20000"/>
        </a:spcBef>
        <a:spcAft>
          <a:spcPct val="0"/>
        </a:spcAft>
        <a:buSzPct val="80000"/>
        <a:buFont typeface="Verdana" pitchFamily="34" charset="0"/>
        <a:buChar char="–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3pPr>
      <a:lvl4pPr marL="427038" indent="2286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4pPr>
      <a:lvl5pPr marL="6794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5pPr>
      <a:lvl6pPr marL="11366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6pPr>
      <a:lvl7pPr marL="15938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7pPr>
      <a:lvl8pPr marL="20510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8pPr>
      <a:lvl9pPr marL="25082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 smtClean="0"/>
          </a:p>
        </p:txBody>
      </p:sp>
      <p:pic>
        <p:nvPicPr>
          <p:cNvPr id="1055" name="Picture 31" descr="Vervolgpag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063" y="6376988"/>
            <a:ext cx="712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fld id="{B6A52444-3423-4FC1-A0B0-26E90F2782A1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1057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 smtClean="0"/>
          </a:p>
        </p:txBody>
      </p:sp>
      <p:sp>
        <p:nvSpPr>
          <p:cNvPr id="1059" name="voettekst"/>
          <p:cNvSpPr txBox="1">
            <a:spLocks noChangeArrowheads="1"/>
          </p:cNvSpPr>
          <p:nvPr/>
        </p:nvSpPr>
        <p:spPr bwMode="auto">
          <a:xfrm>
            <a:off x="4476750" y="6372225"/>
            <a:ext cx="4164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nl-NL" sz="1000" dirty="0" smtClean="0">
                <a:solidFill>
                  <a:srgbClr val="000000"/>
                </a:solidFill>
              </a:rPr>
              <a:t>Daling criminaliteit | Jaap de Waard 18 augustus 2022</a:t>
            </a:r>
            <a:endParaRPr lang="nl-NL" altLang="nl-NL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7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900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tabLst>
          <a:tab pos="742950" algn="l"/>
          <a:tab pos="8064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19526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2pPr>
      <a:lvl3pPr marL="198438" indent="227013" algn="l" rtl="0" eaLnBrk="1" fontAlgn="base" hangingPunct="1">
        <a:spcBef>
          <a:spcPct val="20000"/>
        </a:spcBef>
        <a:spcAft>
          <a:spcPct val="0"/>
        </a:spcAft>
        <a:buSzPct val="80000"/>
        <a:buFont typeface="Verdana" pitchFamily="34" charset="0"/>
        <a:buChar char="–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3pPr>
      <a:lvl4pPr marL="427038" indent="2286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4pPr>
      <a:lvl5pPr marL="6794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5pPr>
      <a:lvl6pPr marL="11366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6pPr>
      <a:lvl7pPr marL="15938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7pPr>
      <a:lvl8pPr marL="20510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8pPr>
      <a:lvl9pPr marL="25082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j.de.waard@minjenv.nl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s://www.researchgate.net/profile/Jaap-De-Waard-2/publications" TargetMode="External"/><Relationship Id="rId4" Type="http://schemas.openxmlformats.org/officeDocument/2006/relationships/hyperlink" Target="https://prohic.nl/de-parels-van-jaap-de-waar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sn.nl/wp-content/uploads/2013/05/toekoms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z="14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Het beeld van de criminaliteit in Nederland anno 2022: Trends, achtergronden en verklaringen</a:t>
            </a:r>
            <a:endParaRPr lang="nl-NL" altLang="nl-NL" sz="14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6317" y="3567420"/>
            <a:ext cx="3598863" cy="2703513"/>
          </a:xfrm>
        </p:spPr>
        <p:txBody>
          <a:bodyPr/>
          <a:lstStyle/>
          <a:p>
            <a:endParaRPr lang="nl-NL" altLang="nl-NL" sz="1200" b="1" i="1" dirty="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altLang="nl-NL" sz="1200" b="1" dirty="0" smtClean="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Presentatie voor de ontvangers van de zogenaamde ´kennisparels´</a:t>
            </a:r>
          </a:p>
          <a:p>
            <a:r>
              <a:rPr lang="nl-NL" altLang="nl-NL" sz="1200" b="1" dirty="0" smtClean="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Den Haag: Ministerie van Justitie &amp; Veiligheid</a:t>
            </a:r>
            <a:r>
              <a:rPr lang="nl-NL" altLang="nl-NL" sz="1200" b="1" smtClean="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nl-NL" altLang="nl-NL" sz="1200" b="1" smtClean="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donderdag 18 </a:t>
            </a:r>
            <a:r>
              <a:rPr lang="nl-NL" altLang="nl-NL" sz="1200" b="1" dirty="0" smtClean="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augustus 2022</a:t>
            </a:r>
            <a:endParaRPr lang="nl-NL" altLang="nl-NL" sz="11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nl-NL" altLang="nl-NL" sz="1000" b="1" dirty="0" smtClean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altLang="nl-NL" sz="10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Jaap de Waard</a:t>
            </a:r>
            <a:r>
              <a:rPr lang="nl-NL" altLang="nl-NL" sz="10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, Ministerie van Justitie &amp; Veiligheid</a:t>
            </a:r>
          </a:p>
          <a:p>
            <a:r>
              <a:rPr lang="nl-NL" altLang="nl-NL" sz="900" dirty="0" smtClean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  <a:hlinkClick r:id="rId3"/>
              </a:rPr>
              <a:t>j.de.waard@minjenv.nl</a:t>
            </a:r>
            <a:endParaRPr lang="nl-NL" altLang="nl-NL" sz="900" dirty="0" smtClean="0">
              <a:solidFill>
                <a:schemeClr val="tx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altLang="nl-NL" sz="900" dirty="0" smtClean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Zie voor </a:t>
            </a:r>
            <a:r>
              <a:rPr lang="nl-NL" altLang="nl-NL" sz="9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´kennisparels´: </a:t>
            </a:r>
            <a:r>
              <a:rPr lang="nl-NL" altLang="nl-NL" sz="9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  <a:hlinkClick r:id="rId4"/>
              </a:rPr>
              <a:t>https://prohic.nl/de-parels-van-jaap-de-waard</a:t>
            </a:r>
            <a:r>
              <a:rPr lang="nl-NL" altLang="nl-NL" sz="900" dirty="0" smtClean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nl-NL" altLang="nl-NL" sz="900" dirty="0" smtClean="0">
              <a:solidFill>
                <a:schemeClr val="tx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altLang="nl-NL" sz="900" dirty="0" smtClean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Zie </a:t>
            </a:r>
            <a:r>
              <a:rPr lang="nl-NL" altLang="nl-NL" sz="9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voor publicaties: </a:t>
            </a:r>
            <a:r>
              <a:rPr lang="nl-NL" altLang="nl-NL" sz="9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nl-NL" altLang="nl-NL" sz="900" dirty="0" smtClean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  <a:hlinkClick r:id="rId5"/>
              </a:rPr>
              <a:t>www.researchgate.net/profile/Jaap-De-Waard-2/publications</a:t>
            </a:r>
            <a:endParaRPr lang="nl-NL" altLang="nl-NL" sz="900" dirty="0" smtClean="0">
              <a:solidFill>
                <a:schemeClr val="tx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nl-NL" altLang="nl-NL" sz="900" dirty="0" smtClean="0">
              <a:solidFill>
                <a:schemeClr val="tx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nl-NL" altLang="nl-NL" sz="900" dirty="0" smtClean="0">
              <a:solidFill>
                <a:schemeClr val="tx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nl-NL" altLang="nl-NL" sz="900" dirty="0" smtClean="0">
              <a:solidFill>
                <a:schemeClr val="tx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nl-NL" altLang="nl-N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strapline-image" descr="blan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ogo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00" y="0"/>
            <a:ext cx="625213" cy="15763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" y="2122226"/>
            <a:ext cx="4299045" cy="347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32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 err="1" smtClean="0">
                <a:solidFill>
                  <a:srgbClr val="FF0000"/>
                </a:solidFill>
              </a:rPr>
              <a:t>Geregistreerde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verdachten</a:t>
            </a:r>
            <a:r>
              <a:rPr lang="en-GB" sz="1800" b="1" dirty="0" smtClean="0">
                <a:solidFill>
                  <a:srgbClr val="FF0000"/>
                </a:solidFill>
              </a:rPr>
              <a:t> per 10.000 van de </a:t>
            </a:r>
            <a:r>
              <a:rPr lang="en-GB" sz="1800" b="1" dirty="0" err="1" smtClean="0">
                <a:solidFill>
                  <a:srgbClr val="FF0000"/>
                </a:solidFill>
              </a:rPr>
              <a:t>leeftijdsgroep</a:t>
            </a:r>
            <a:r>
              <a:rPr lang="en-GB" sz="1800" b="1" dirty="0" smtClean="0">
                <a:solidFill>
                  <a:srgbClr val="FF0000"/>
                </a:solidFill>
              </a:rPr>
              <a:t> in Nederland, 2006 - 2021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6A04-10F6-4BF5-A02B-227ECFB9D413}" type="slidenum">
              <a:rPr lang="nl-NL" altLang="nl-NL" smtClean="0"/>
              <a:pPr/>
              <a:t>10</a:t>
            </a:fld>
            <a:endParaRPr lang="nl-NL" alt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6" y="2377497"/>
            <a:ext cx="7057143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1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400" b="1" dirty="0" err="1" smtClean="0">
                <a:solidFill>
                  <a:srgbClr val="FF0000"/>
                </a:solidFill>
              </a:rPr>
              <a:t>Geregistreerd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GB" sz="1400" b="1" dirty="0" err="1" smtClean="0">
                <a:solidFill>
                  <a:srgbClr val="FF0000"/>
                </a:solidFill>
              </a:rPr>
              <a:t>aantal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GB" sz="1400" b="1" dirty="0" err="1" smtClean="0">
                <a:solidFill>
                  <a:srgbClr val="FF0000"/>
                </a:solidFill>
              </a:rPr>
              <a:t>verdachten</a:t>
            </a:r>
            <a:r>
              <a:rPr lang="en-GB" sz="1400" b="1" dirty="0" smtClean="0">
                <a:solidFill>
                  <a:srgbClr val="FF0000"/>
                </a:solidFill>
              </a:rPr>
              <a:t> in de </a:t>
            </a:r>
            <a:r>
              <a:rPr lang="en-GB" sz="1400" b="1" dirty="0" err="1" smtClean="0">
                <a:solidFill>
                  <a:srgbClr val="FF0000"/>
                </a:solidFill>
              </a:rPr>
              <a:t>leeftijdscategorie</a:t>
            </a:r>
            <a:r>
              <a:rPr lang="en-GB" sz="1400" b="1" dirty="0" smtClean="0">
                <a:solidFill>
                  <a:srgbClr val="FF0000"/>
                </a:solidFill>
              </a:rPr>
              <a:t> 12-17;18-24;25-44;45-64;65+; en </a:t>
            </a:r>
            <a:r>
              <a:rPr lang="en-GB" sz="1400" b="1" dirty="0" err="1" smtClean="0">
                <a:solidFill>
                  <a:srgbClr val="FF0000"/>
                </a:solidFill>
              </a:rPr>
              <a:t>onbekend</a:t>
            </a:r>
            <a:r>
              <a:rPr lang="en-GB" sz="1400" b="1" dirty="0" smtClean="0">
                <a:solidFill>
                  <a:srgbClr val="FF0000"/>
                </a:solidFill>
              </a:rPr>
              <a:t>, 2006 - 2021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5" y="1800225"/>
            <a:ext cx="4038600" cy="2431197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880E-F996-4881-804B-83F9992A36CE}" type="slidenum">
              <a:rPr lang="nl-NL" altLang="nl-NL" smtClean="0"/>
              <a:pPr/>
              <a:t>11</a:t>
            </a:fld>
            <a:endParaRPr lang="nl-NL" alt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dirty="0" smtClean="0"/>
              <a:t>Het </a:t>
            </a:r>
            <a:r>
              <a:rPr lang="en-GB" sz="1400" dirty="0" err="1" smtClean="0"/>
              <a:t>totaal</a:t>
            </a:r>
            <a:r>
              <a:rPr lang="en-GB" sz="1400" dirty="0" smtClean="0"/>
              <a:t> </a:t>
            </a:r>
            <a:r>
              <a:rPr lang="en-GB" sz="1400" dirty="0" err="1" smtClean="0"/>
              <a:t>aantal</a:t>
            </a:r>
            <a:r>
              <a:rPr lang="en-GB" sz="1400" dirty="0" smtClean="0"/>
              <a:t> </a:t>
            </a:r>
            <a:r>
              <a:rPr lang="en-GB" sz="1400" dirty="0" err="1" smtClean="0"/>
              <a:t>verdachten</a:t>
            </a:r>
            <a:r>
              <a:rPr lang="en-GB" sz="1400" dirty="0" smtClean="0"/>
              <a:t> is </a:t>
            </a:r>
            <a:r>
              <a:rPr lang="en-GB" sz="1400" dirty="0" err="1" smtClean="0"/>
              <a:t>tussen</a:t>
            </a:r>
            <a:r>
              <a:rPr lang="en-GB" sz="1400" dirty="0" smtClean="0"/>
              <a:t> 2006 en 2021 met 57 </a:t>
            </a:r>
            <a:r>
              <a:rPr lang="en-GB" sz="1400" dirty="0" err="1" smtClean="0"/>
              <a:t>procent</a:t>
            </a:r>
            <a:r>
              <a:rPr lang="en-GB" sz="1400" dirty="0" smtClean="0"/>
              <a:t> </a:t>
            </a:r>
            <a:r>
              <a:rPr lang="en-GB" sz="1400" dirty="0" err="1" smtClean="0"/>
              <a:t>afgenomen</a:t>
            </a:r>
            <a:endParaRPr lang="en-GB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dirty="0" err="1" smtClean="0"/>
              <a:t>Tussen</a:t>
            </a:r>
            <a:r>
              <a:rPr lang="en-GB" sz="1400" dirty="0" smtClean="0"/>
              <a:t> </a:t>
            </a:r>
            <a:r>
              <a:rPr lang="en-GB" sz="1400" dirty="0" smtClean="0"/>
              <a:t>12-17 </a:t>
            </a:r>
            <a:r>
              <a:rPr lang="en-GB" sz="1400" dirty="0" err="1" smtClean="0"/>
              <a:t>jaar</a:t>
            </a:r>
            <a:r>
              <a:rPr lang="en-GB" sz="1400" dirty="0" smtClean="0"/>
              <a:t> met 72 </a:t>
            </a:r>
            <a:r>
              <a:rPr lang="en-GB" sz="1400" dirty="0" err="1" smtClean="0"/>
              <a:t>procent</a:t>
            </a:r>
            <a:r>
              <a:rPr lang="en-GB" sz="1400" dirty="0" smtClean="0"/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dirty="0" err="1" smtClean="0"/>
              <a:t>Tussen</a:t>
            </a:r>
            <a:r>
              <a:rPr lang="en-GB" sz="1400" dirty="0" smtClean="0"/>
              <a:t> </a:t>
            </a:r>
            <a:r>
              <a:rPr lang="en-GB" sz="1400" dirty="0" smtClean="0"/>
              <a:t>18-24 </a:t>
            </a:r>
            <a:r>
              <a:rPr lang="en-GB" sz="1400" dirty="0" err="1" smtClean="0"/>
              <a:t>jaar</a:t>
            </a:r>
            <a:r>
              <a:rPr lang="en-GB" sz="1400" dirty="0" smtClean="0"/>
              <a:t> met 57 </a:t>
            </a:r>
            <a:r>
              <a:rPr lang="en-GB" sz="1400" dirty="0" err="1" smtClean="0"/>
              <a:t>procent</a:t>
            </a:r>
            <a:endParaRPr lang="en-GB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dirty="0" err="1" smtClean="0"/>
              <a:t>Tussen</a:t>
            </a:r>
            <a:r>
              <a:rPr lang="en-GB" sz="1400" dirty="0" smtClean="0"/>
              <a:t> </a:t>
            </a:r>
            <a:r>
              <a:rPr lang="en-GB" sz="1400" dirty="0" smtClean="0"/>
              <a:t>25-44 </a:t>
            </a:r>
            <a:r>
              <a:rPr lang="en-GB" sz="1400" dirty="0" err="1" smtClean="0"/>
              <a:t>jaar</a:t>
            </a:r>
            <a:r>
              <a:rPr lang="en-GB" sz="1400" dirty="0" smtClean="0"/>
              <a:t> met 52 </a:t>
            </a:r>
            <a:r>
              <a:rPr lang="en-GB" sz="1400" dirty="0" err="1" smtClean="0"/>
              <a:t>procent</a:t>
            </a:r>
            <a:endParaRPr lang="en-GB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dirty="0" err="1" smtClean="0"/>
              <a:t>Tussen</a:t>
            </a:r>
            <a:r>
              <a:rPr lang="en-GB" sz="1400" dirty="0" smtClean="0"/>
              <a:t> </a:t>
            </a:r>
            <a:r>
              <a:rPr lang="en-GB" sz="1400" dirty="0" smtClean="0"/>
              <a:t>45-64 </a:t>
            </a:r>
            <a:r>
              <a:rPr lang="en-GB" sz="1400" dirty="0" err="1" smtClean="0"/>
              <a:t>jaar</a:t>
            </a:r>
            <a:r>
              <a:rPr lang="en-GB" sz="1400" dirty="0" smtClean="0"/>
              <a:t> met 48 </a:t>
            </a:r>
            <a:r>
              <a:rPr lang="en-GB" sz="1400" dirty="0" err="1" smtClean="0"/>
              <a:t>procent</a:t>
            </a:r>
            <a:endParaRPr lang="en-GB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dirty="0" err="1" smtClean="0"/>
              <a:t>Vanaf</a:t>
            </a:r>
            <a:r>
              <a:rPr lang="en-GB" sz="1400" dirty="0" smtClean="0"/>
              <a:t> </a:t>
            </a:r>
            <a:r>
              <a:rPr lang="en-GB" sz="1400" dirty="0" smtClean="0"/>
              <a:t>65</a:t>
            </a:r>
            <a:r>
              <a:rPr lang="en-GB" sz="1400" dirty="0" smtClean="0"/>
              <a:t>+ met 30 </a:t>
            </a:r>
            <a:r>
              <a:rPr lang="en-GB" sz="1400" dirty="0" err="1" smtClean="0"/>
              <a:t>procent</a:t>
            </a:r>
            <a:r>
              <a:rPr lang="en-GB" sz="1400" dirty="0" smtClean="0"/>
              <a:t> </a:t>
            </a:r>
            <a:endParaRPr lang="en-GB" sz="1400" dirty="0"/>
          </a:p>
          <a:p>
            <a:endParaRPr lang="en-GB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dirty="0" err="1" smtClean="0"/>
              <a:t>Uitgedrukt</a:t>
            </a:r>
            <a:r>
              <a:rPr lang="en-GB" sz="1400" dirty="0" smtClean="0"/>
              <a:t> in de </a:t>
            </a:r>
            <a:r>
              <a:rPr lang="en-GB" sz="1400" dirty="0" err="1" smtClean="0"/>
              <a:t>afname</a:t>
            </a:r>
            <a:r>
              <a:rPr lang="en-GB" sz="1400" dirty="0" smtClean="0"/>
              <a:t> van het </a:t>
            </a:r>
            <a:r>
              <a:rPr lang="en-GB" sz="1400" dirty="0" err="1" smtClean="0"/>
              <a:t>totaal</a:t>
            </a:r>
            <a:r>
              <a:rPr lang="en-GB" sz="1400" dirty="0" smtClean="0"/>
              <a:t> </a:t>
            </a:r>
            <a:r>
              <a:rPr lang="en-GB" sz="1400" dirty="0" err="1" smtClean="0"/>
              <a:t>aantal</a:t>
            </a:r>
            <a:r>
              <a:rPr lang="en-GB" sz="1400" dirty="0" smtClean="0"/>
              <a:t> </a:t>
            </a:r>
            <a:r>
              <a:rPr lang="en-GB" sz="1400" dirty="0" err="1" smtClean="0"/>
              <a:t>verdachten</a:t>
            </a:r>
            <a:r>
              <a:rPr lang="en-GB" sz="1400" dirty="0" smtClean="0"/>
              <a:t> in Nederland </a:t>
            </a:r>
            <a:r>
              <a:rPr lang="en-GB" sz="1400" dirty="0" err="1" smtClean="0"/>
              <a:t>tussen</a:t>
            </a:r>
            <a:r>
              <a:rPr lang="en-GB" sz="1400" dirty="0" smtClean="0"/>
              <a:t> 2006 en 2021 met 57 </a:t>
            </a:r>
            <a:r>
              <a:rPr lang="en-GB" sz="1400" dirty="0" err="1" smtClean="0"/>
              <a:t>procent</a:t>
            </a:r>
            <a:r>
              <a:rPr lang="en-GB" sz="1400" dirty="0" smtClean="0"/>
              <a:t> </a:t>
            </a:r>
            <a:r>
              <a:rPr lang="en-GB" sz="1400" dirty="0" err="1" smtClean="0"/>
              <a:t>kan</a:t>
            </a:r>
            <a:r>
              <a:rPr lang="en-GB" sz="1400" dirty="0" smtClean="0"/>
              <a:t> </a:t>
            </a:r>
            <a:r>
              <a:rPr lang="en-GB" sz="1400" dirty="0" err="1" smtClean="0"/>
              <a:t>opgemerkt</a:t>
            </a:r>
            <a:r>
              <a:rPr lang="en-GB" sz="1400" dirty="0" smtClean="0"/>
              <a:t> </a:t>
            </a:r>
            <a:r>
              <a:rPr lang="en-GB" sz="1400" dirty="0" err="1" smtClean="0"/>
              <a:t>worden</a:t>
            </a:r>
            <a:r>
              <a:rPr lang="en-GB" sz="1400" dirty="0" smtClean="0"/>
              <a:t> </a:t>
            </a:r>
            <a:r>
              <a:rPr lang="en-GB" sz="1400" dirty="0" err="1" smtClean="0"/>
              <a:t>dat</a:t>
            </a:r>
            <a:r>
              <a:rPr lang="en-GB" sz="1400" dirty="0" smtClean="0"/>
              <a:t> </a:t>
            </a:r>
            <a:r>
              <a:rPr lang="en-GB" sz="1400" dirty="0" err="1" smtClean="0"/>
              <a:t>er</a:t>
            </a:r>
            <a:r>
              <a:rPr lang="en-GB" sz="1400" dirty="0" smtClean="0"/>
              <a:t> </a:t>
            </a:r>
            <a:r>
              <a:rPr lang="en-GB" sz="1400" dirty="0" err="1" smtClean="0"/>
              <a:t>sprake</a:t>
            </a:r>
            <a:r>
              <a:rPr lang="en-GB" sz="1400" dirty="0" smtClean="0"/>
              <a:t> is van ´</a:t>
            </a:r>
            <a:r>
              <a:rPr lang="en-GB" sz="1400" i="1" dirty="0" err="1" smtClean="0"/>
              <a:t>krimpend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strafrechtelijk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bedrijf</a:t>
            </a:r>
            <a:r>
              <a:rPr lang="en-GB" sz="1400" i="1" dirty="0" smtClean="0"/>
              <a:t>´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1645" y="35987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4312461"/>
            <a:ext cx="403860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5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b="1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Waarom is de criminaliteit gedaald? Welke verklaringen kunnen worden gegeven?</a:t>
            </a:r>
            <a:endParaRPr lang="nl-NL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" y="2014537"/>
            <a:ext cx="3459904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Pas recent is degelijk (inter)nationaal criminologisch </a:t>
            </a: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onderzoek  beschikbaar</a:t>
            </a: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De inventarisatie van verklaringen levert een zeer divers </a:t>
            </a: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beeld op</a:t>
            </a: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Geen </a:t>
            </a:r>
            <a:r>
              <a:rPr kumimoji="0" lang="nl-NL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magic bullit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 om de neerwaartse trend </a:t>
            </a: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te verklaren </a:t>
            </a: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cs typeface="Times New Roman" panose="02020603050405020304" pitchFamily="18" charset="0"/>
              </a:rPr>
              <a:t>Er wordt vaak exclusief binnen de eigen landgrenzen gekeken, deze zijn daardoor land- specifiek en niet geldig buiten de grenzen van </a:t>
            </a: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cs typeface="Times New Roman" panose="02020603050405020304" pitchFamily="18" charset="0"/>
              </a:rPr>
              <a:t>betreffend land</a:t>
            </a: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cs typeface="Times New Roman" panose="02020603050405020304" pitchFamily="18" charset="0"/>
              </a:rPr>
              <a:t>Voor Nederland lijken vier aan elkaar verbonden ’grote verklaringen’ te zijn: (1) toename van private preventie; (2) herstel capaciteit en gezag strafwet; (3) demografie en drugs; (4) stimulerende actieve rol van </a:t>
            </a: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cs typeface="Times New Roman" panose="02020603050405020304" pitchFamily="18" charset="0"/>
              </a:rPr>
              <a:t>de overheid</a:t>
            </a: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cs typeface="Times New Roman" panose="02020603050405020304" pitchFamily="18" charset="0"/>
              </a:rPr>
              <a:t>Gezien de vergelijkbare internationale ontwikkeling van criminaliteit in een groot aantal landen moet naar hoofdverklaringen gezocht worden die in alle landen van </a:t>
            </a: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cs typeface="Times New Roman" panose="02020603050405020304" pitchFamily="18" charset="0"/>
              </a:rPr>
              <a:t>toepassing zijn</a:t>
            </a: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65D5-59D0-4200-B74C-688A286C35EC}" type="slidenum">
              <a:rPr lang="nl-NL" altLang="nl-NL" smtClean="0"/>
              <a:pPr/>
              <a:t>12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51881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 Beveiligingshypothese </a:t>
            </a:r>
            <a:r>
              <a:rPr lang="nl-NL" sz="2400" b="1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nader toegelicht</a:t>
            </a:r>
            <a:endParaRPr lang="nl-NL" sz="24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pPr lvl="0" fontAlgn="auto">
              <a:spcAft>
                <a:spcPts val="0"/>
              </a:spcAft>
              <a:tabLst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Op basis van de thans beschikbare kennis blijkt </a:t>
            </a: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de </a:t>
            </a:r>
            <a:r>
              <a:rPr kumimoji="0" lang="nl-NL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beveiligingshypothese </a:t>
            </a:r>
            <a:r>
              <a:rPr kumimoji="0" lang="nl-NL" sz="12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nationaal en internationaal</a:t>
            </a:r>
            <a:r>
              <a:rPr kumimoji="0" lang="nl-NL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de meest belangrijke en robuuste verklaring te </a:t>
            </a: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zijn:</a:t>
            </a:r>
          </a:p>
          <a:p>
            <a:pPr lvl="0" fontAlgn="auto">
              <a:spcAft>
                <a:spcPts val="0"/>
              </a:spcAft>
              <a:tabLst/>
            </a:pPr>
            <a:r>
              <a:rPr kumimoji="0" lang="nl-NL" sz="1200" b="0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’De gelegenheid maakt de dader’</a:t>
            </a:r>
            <a:endParaRPr kumimoji="0" lang="nl-NL" sz="12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Er is een algemene (internationale) toename in de </a:t>
            </a:r>
            <a:r>
              <a:rPr kumimoji="0" lang="nl-NL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preventiebereidheid: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kwaliteit en financiële investering in criminaliteitspreventie door burgers, overheden, bedrijfsleven </a:t>
            </a: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en producenten </a:t>
            </a:r>
          </a:p>
          <a:p>
            <a:pPr marL="285750" lvl="0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endParaRPr lang="nl-NL" sz="1200" kern="1200">
              <a:solidFill>
                <a:prstClr val="black"/>
              </a:solidFill>
              <a:latin typeface="Verdana" panose="020B060403050404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De toepassing van gelegenheidsbeperkende criminaliteitspreventieve maatregelen blijkt nationaal en internationaal effectief</a:t>
            </a:r>
          </a:p>
          <a:p>
            <a:pPr marL="285750" lvl="0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De beveiligingshypothese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is vooral van toepassing bij de verklaring van de</a:t>
            </a:r>
            <a:r>
              <a:rPr kumimoji="0" lang="nl-NL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 teruggang van  vermogenscriminaliteit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 (vooral autodiefstal, winkeldiefstal en woninginbraak). De verklaring daarvan op typen van (seksueel) geweld, is </a:t>
            </a: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minder duidelijk</a:t>
            </a: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/>
              <a:cs typeface="Times New Roman" panose="02020603050405020304" pitchFamily="18" charset="0"/>
            </a:endParaRPr>
          </a:p>
          <a:p>
            <a:endParaRPr lang="nl-NL" sz="1200" dirty="0">
              <a:latin typeface="Verdana" panose="020B060403050404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65D5-59D0-4200-B74C-688A286C35EC}" type="slidenum">
              <a:rPr lang="nl-NL" altLang="nl-NL" smtClean="0"/>
              <a:pPr/>
              <a:t>13</a:t>
            </a:fld>
            <a:endParaRPr lang="nl-NL" alt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1800225"/>
            <a:ext cx="4162425" cy="443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60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Kanttekeningen </a:t>
            </a:r>
            <a:r>
              <a:rPr lang="nl-NL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bij de </a:t>
            </a:r>
            <a:r>
              <a:rPr lang="nl-NL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gepresenteerde cijfers en verklaringen</a:t>
            </a:r>
            <a:r>
              <a:rPr lang="nl-NL" sz="1800" dirty="0">
                <a:solidFill>
                  <a:srgbClr val="FF0000"/>
                </a:solidFill>
              </a:rPr>
              <a:t/>
            </a:r>
            <a:br>
              <a:rPr lang="nl-NL" sz="1800" dirty="0">
                <a:solidFill>
                  <a:srgbClr val="FF0000"/>
                </a:solidFill>
              </a:rPr>
            </a:br>
            <a:endParaRPr lang="nl-NL" sz="18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Een ’winstwaarschuwing’: er kunnen geen betrouwbare uitspraken worden gedaan over toekomstige ontwikkeling van de criminaliteitsmarkt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Beperkingen politiecijfers: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Sprake van ’</a:t>
            </a:r>
            <a:r>
              <a:rPr lang="nl-NL" sz="1200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dark</a:t>
            </a:r>
            <a:r>
              <a:rPr lang="nl-NL" sz="12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200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number</a:t>
            </a:r>
            <a:r>
              <a:rPr lang="nl-NL" sz="12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’ misdrijven, niet ter kennis van politie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Exclusief </a:t>
            </a:r>
            <a:r>
              <a:rPr lang="nl-NL" sz="1200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BOD’s</a:t>
            </a:r>
            <a:r>
              <a:rPr lang="nl-NL" sz="12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, inspecties of bestuurlijke autoriteiten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Door integrale aanpak leiden activiteiten van politie en OM niet per definitie tot strafrechtelijke opsporing en vervolging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Slechts summier registratie van slachtofferloze delicten zoals illegaal wapenbezit, heling, (belasting)fraude, milieudelicten, intellectueel eigendom, drugsdelicten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Binnen domein van georganiseerde misdaad is bijna niets zichtbaar in cijfers</a:t>
            </a:r>
          </a:p>
          <a:p>
            <a:pPr marL="342900" indent="-342900">
              <a:buFont typeface="+mj-lt"/>
              <a:buAutoNum type="arabicPeriod"/>
            </a:pPr>
            <a:endParaRPr lang="nl-NL" sz="1200" dirty="0" smtClean="0"/>
          </a:p>
          <a:p>
            <a:pPr marL="342900" indent="-342900">
              <a:buFont typeface="+mj-lt"/>
              <a:buAutoNum type="arabicPeriod"/>
            </a:pPr>
            <a:endParaRPr lang="nl-NL" sz="1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0E9E-DF9C-40DD-918D-F956919BA4A0}" type="slidenum">
              <a:rPr lang="nl-NL" altLang="nl-NL" smtClean="0"/>
              <a:pPr/>
              <a:t>14</a:t>
            </a:fld>
            <a:endParaRPr lang="nl-NL" alt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876425"/>
            <a:ext cx="3600449" cy="415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915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2400" b="1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Wijzigt de criminaliteitsmarkt zich?</a:t>
            </a:r>
            <a:r>
              <a:rPr lang="nl-NL" sz="2400" b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nl-NL" sz="2400" b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nl-NL" sz="2400" b="1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nl-NL" sz="1700" dirty="0">
                <a:latin typeface="Verdana" panose="020B0604030504040204" pitchFamily="34" charset="0"/>
                <a:cs typeface="Times New Roman" panose="02020603050405020304" pitchFamily="18" charset="0"/>
              </a:rPr>
              <a:t>Onlinecriminaliteit / </a:t>
            </a:r>
            <a:r>
              <a:rPr lang="nl-NL" sz="17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cybercrime </a:t>
            </a:r>
            <a:r>
              <a:rPr lang="nl-NL" sz="1700" dirty="0" smtClean="0"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1700" dirty="0">
                <a:latin typeface="Verdana" panose="020B0604030504040204" pitchFamily="34" charset="0"/>
                <a:cs typeface="Times New Roman" panose="02020603050405020304" pitchFamily="18" charset="0"/>
              </a:rPr>
              <a:t>onderscheid </a:t>
            </a:r>
            <a:r>
              <a:rPr lang="nl-NL" sz="17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tussen </a:t>
            </a:r>
            <a:r>
              <a:rPr lang="nl-NL" sz="1700" dirty="0">
                <a:latin typeface="Verdana" panose="020B0604030504040204" pitchFamily="34" charset="0"/>
                <a:cs typeface="Times New Roman" panose="02020603050405020304" pitchFamily="18" charset="0"/>
              </a:rPr>
              <a:t>een criminele </a:t>
            </a:r>
            <a:r>
              <a:rPr lang="nl-NL" sz="1700" i="1" dirty="0">
                <a:latin typeface="Verdana" panose="020B0604030504040204" pitchFamily="34" charset="0"/>
                <a:cs typeface="Times New Roman" panose="02020603050405020304" pitchFamily="18" charset="0"/>
              </a:rPr>
              <a:t>offline- en </a:t>
            </a:r>
            <a:r>
              <a:rPr lang="nl-NL" sz="1700" i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onlinewereld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700" dirty="0">
                <a:latin typeface="Verdana" panose="020B0604030504040204" pitchFamily="34" charset="0"/>
                <a:cs typeface="Times New Roman" panose="02020603050405020304" pitchFamily="18" charset="0"/>
              </a:rPr>
              <a:t>Concentratie, hogere complexiteit, verharding van criminaliteit?  </a:t>
            </a:r>
            <a:endParaRPr lang="nl-NL" sz="1700" dirty="0" smtClean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7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’Scheve verdeling van criminaliteit’: hot spots, hot </a:t>
            </a:r>
            <a:r>
              <a:rPr lang="nl-NL" sz="1700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offenders</a:t>
            </a:r>
            <a:r>
              <a:rPr lang="nl-NL" sz="17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, hot </a:t>
            </a:r>
            <a:r>
              <a:rPr lang="nl-NL" sz="1700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victims</a:t>
            </a:r>
            <a:r>
              <a:rPr lang="nl-NL" sz="17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nl-NL" sz="17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7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Internationalisering</a:t>
            </a:r>
            <a:r>
              <a:rPr lang="nl-NL" sz="1700" dirty="0">
                <a:latin typeface="Verdana" panose="020B0604030504040204" pitchFamily="34" charset="0"/>
                <a:cs typeface="Times New Roman" panose="02020603050405020304" pitchFamily="18" charset="0"/>
              </a:rPr>
              <a:t>, in samenhang met digitalisering van </a:t>
            </a:r>
            <a:r>
              <a:rPr lang="nl-NL" sz="17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criminaliteit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7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Het fenomeen van ’ondermijnende georganiseerde misdaad’</a:t>
            </a:r>
            <a:endParaRPr lang="nl-NL" sz="17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0E9E-DF9C-40DD-918D-F956919BA4A0}" type="slidenum">
              <a:rPr lang="nl-NL" altLang="nl-NL" smtClean="0"/>
              <a:pPr/>
              <a:t>15</a:t>
            </a:fld>
            <a:endParaRPr lang="nl-NL" alt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00214"/>
            <a:ext cx="272891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toekom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4087813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26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nl-NL" sz="2800" b="1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Concluderend</a:t>
            </a:r>
            <a:endParaRPr lang="nl-NL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/>
              </a:rPr>
              <a:t>In Nederland en in een groot aantal landen is sprake van een langdurige daling van criminaliteit, zowel in de vermogens- als in de geweldssfeer</a:t>
            </a:r>
          </a:p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Vooral </a:t>
            </a:r>
            <a:r>
              <a:rPr kumimoji="0" lang="nl-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gelegenheidsbeperkende</a:t>
            </a: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 preventieve maatregelen blijken effectief</a:t>
            </a:r>
          </a:p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De zogenaamde </a:t>
            </a:r>
            <a:r>
              <a:rPr kumimoji="0" lang="nl-NL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beveiligingshypothese </a:t>
            </a: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komt tot nu toe naar voren als meest veelbelovende verklaring voor de criminaliteitsdaling</a:t>
            </a:r>
          </a:p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Er is een fors aantal effectieve interventies beschikbaar die lokaal, regionaal en nationaal toegepast kunnen worden </a:t>
            </a:r>
          </a:p>
          <a:p>
            <a:pPr marL="342900" lvl="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De krimpende criminaliteitsmarkt is een uitdaging voor het toekomstige lokale, nationale en internationale veiligheidsbeleid 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65D5-59D0-4200-B74C-688A286C35EC}" type="slidenum">
              <a:rPr lang="nl-NL" altLang="nl-NL" smtClean="0"/>
              <a:pPr/>
              <a:t>16</a:t>
            </a:fld>
            <a:endParaRPr lang="nl-NL" alt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781175"/>
            <a:ext cx="4043362" cy="44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57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Geregistreerde criminaliteit in Nederland, 1975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- 2021</a:t>
            </a:r>
            <a:endParaRPr lang="nl-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Het aantal geregistreerde misdrijven is </a:t>
            </a:r>
            <a:r>
              <a:rPr lang="nl-NL" sz="1600" dirty="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tussen 2002 en 2021 met 46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procent gedaald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Daling geldt voor zowel vermogenscriminaliteit en geweldscriminaliteit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nl-NL" sz="1600" kern="1200" dirty="0">
                <a:solidFill>
                  <a:prstClr val="black"/>
                </a:solidFill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Bij alle delicten: </a:t>
            </a:r>
            <a:br>
              <a:rPr lang="nl-NL" sz="1600" kern="1200" dirty="0">
                <a:solidFill>
                  <a:prstClr val="black"/>
                </a:solidFill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</a:br>
            <a:r>
              <a:rPr lang="nl-NL" sz="1600" b="1" kern="1200" dirty="0">
                <a:solidFill>
                  <a:prstClr val="black"/>
                </a:solidFill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vermogenscriminalitei</a:t>
            </a:r>
            <a:r>
              <a:rPr lang="nl-NL" sz="1600" kern="1200" dirty="0">
                <a:solidFill>
                  <a:prstClr val="black"/>
                </a:solidFill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t (autodiefstal,           woninginbraak, autokraak,          winkeldiefstal, straatroof en 	          zakkenrollerij)                        </a:t>
            </a:r>
            <a:r>
              <a:rPr lang="nl-NL" sz="1600" b="1" kern="1200" dirty="0">
                <a:solidFill>
                  <a:prstClr val="black"/>
                </a:solidFill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geweldscriminaliteit</a:t>
            </a:r>
            <a:r>
              <a:rPr lang="nl-NL" sz="1600" kern="1200" dirty="0">
                <a:solidFill>
                  <a:prstClr val="black"/>
                </a:solidFill>
                <a:latin typeface="Verdana" panose="020B0604030504040204" pitchFamily="34" charset="0"/>
                <a:ea typeface="Times New Roman"/>
                <a:cs typeface="Times New Roman" panose="02020603050405020304" pitchFamily="18" charset="0"/>
              </a:rPr>
              <a:t> (mishandeling, seksueel geweld, verkrachting, moord en doodslag)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C00E9E-DF9C-40DD-918D-F956919BA4A0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nl-N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8" name="Tijdelijke aanduiding voor inhoud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425" y="2829039"/>
            <a:ext cx="4129088" cy="22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52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700" b="1" dirty="0">
                <a:solidFill>
                  <a:srgbClr val="FF0000"/>
                </a:solidFill>
              </a:rPr>
              <a:t>Totaal slachtofferschap </a:t>
            </a:r>
            <a:r>
              <a:rPr lang="nl-NL" sz="1700" b="1" i="1" dirty="0" smtClean="0">
                <a:solidFill>
                  <a:srgbClr val="FF0000"/>
                </a:solidFill>
              </a:rPr>
              <a:t>traditionele criminaliteit </a:t>
            </a:r>
            <a:r>
              <a:rPr lang="nl-NL" sz="1700" b="1" dirty="0" smtClean="0">
                <a:solidFill>
                  <a:srgbClr val="FF0000"/>
                </a:solidFill>
              </a:rPr>
              <a:t>volgens </a:t>
            </a:r>
            <a:r>
              <a:rPr lang="nl-NL" sz="1700" b="1" dirty="0">
                <a:solidFill>
                  <a:srgbClr val="FF0000"/>
                </a:solidFill>
              </a:rPr>
              <a:t>de </a:t>
            </a:r>
            <a:r>
              <a:rPr lang="nl-NL" sz="1700" b="1" i="1" dirty="0">
                <a:solidFill>
                  <a:srgbClr val="FF0000"/>
                </a:solidFill>
              </a:rPr>
              <a:t>Veiligheidsmonitor</a:t>
            </a:r>
            <a:r>
              <a:rPr lang="nl-NL" sz="1700" b="1" dirty="0">
                <a:solidFill>
                  <a:srgbClr val="FF0000"/>
                </a:solidFill>
              </a:rPr>
              <a:t> in Nederland, 2005 - 2021</a:t>
            </a:r>
            <a:endParaRPr lang="en-GB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431" y="2636668"/>
            <a:ext cx="4356994" cy="2539014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700" dirty="0" err="1" smtClean="0"/>
              <a:t>Tussen</a:t>
            </a:r>
            <a:r>
              <a:rPr lang="en-GB" sz="1700" dirty="0" smtClean="0"/>
              <a:t> 2005 en 2021 </a:t>
            </a:r>
            <a:r>
              <a:rPr lang="en-GB" sz="1700" dirty="0" err="1" smtClean="0"/>
              <a:t>geven</a:t>
            </a:r>
            <a:r>
              <a:rPr lang="en-GB" sz="1700" dirty="0" smtClean="0"/>
              <a:t> </a:t>
            </a:r>
            <a:r>
              <a:rPr lang="en-GB" sz="1700" dirty="0" err="1" smtClean="0"/>
              <a:t>respondenten</a:t>
            </a:r>
            <a:r>
              <a:rPr lang="en-GB" sz="1700" dirty="0" smtClean="0"/>
              <a:t> van 15 </a:t>
            </a:r>
            <a:r>
              <a:rPr lang="en-GB" sz="1700" dirty="0" err="1" smtClean="0"/>
              <a:t>jaar</a:t>
            </a:r>
            <a:r>
              <a:rPr lang="en-GB" sz="1700" dirty="0" smtClean="0"/>
              <a:t> en </a:t>
            </a:r>
            <a:r>
              <a:rPr lang="en-GB" sz="1700" dirty="0" err="1" smtClean="0"/>
              <a:t>ouder</a:t>
            </a:r>
            <a:r>
              <a:rPr lang="en-GB" sz="1700" dirty="0" smtClean="0"/>
              <a:t> </a:t>
            </a:r>
            <a:r>
              <a:rPr lang="en-GB" sz="1700" dirty="0" err="1" smtClean="0"/>
              <a:t>aan</a:t>
            </a:r>
            <a:r>
              <a:rPr lang="en-GB" sz="1700" dirty="0" smtClean="0"/>
              <a:t> </a:t>
            </a:r>
            <a:r>
              <a:rPr lang="en-GB" sz="1700" dirty="0" err="1" smtClean="0"/>
              <a:t>dat</a:t>
            </a:r>
            <a:r>
              <a:rPr lang="en-GB" sz="17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700" dirty="0"/>
              <a:t>In totaliteit is het slachtofferschap van </a:t>
            </a:r>
            <a:r>
              <a:rPr lang="nl-NL" sz="1700" dirty="0" smtClean="0"/>
              <a:t>criminaliteit sinds </a:t>
            </a:r>
            <a:r>
              <a:rPr lang="nl-NL" sz="1700" dirty="0"/>
              <a:t>2005 met 59 procent </a:t>
            </a:r>
            <a:r>
              <a:rPr lang="nl-NL" sz="1700" dirty="0" smtClean="0"/>
              <a:t>gedaald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700" dirty="0" smtClean="0">
                <a:latin typeface="AkkoPro-Light"/>
              </a:rPr>
              <a:t>Het </a:t>
            </a:r>
            <a:r>
              <a:rPr lang="nl-NL" sz="1700" dirty="0">
                <a:latin typeface="AkkoPro-Light"/>
              </a:rPr>
              <a:t>slachtofferschap van </a:t>
            </a:r>
            <a:r>
              <a:rPr lang="nl-NL" sz="1700" dirty="0" smtClean="0">
                <a:latin typeface="AkkoPro-Light"/>
              </a:rPr>
              <a:t>vermogensdelicten met </a:t>
            </a:r>
            <a:r>
              <a:rPr lang="en-GB" sz="1700" dirty="0" smtClean="0">
                <a:latin typeface="AkkoPro-Light"/>
              </a:rPr>
              <a:t>66 </a:t>
            </a:r>
            <a:r>
              <a:rPr lang="en-GB" sz="1700" dirty="0" err="1">
                <a:latin typeface="AkkoPro-Light"/>
              </a:rPr>
              <a:t>procent</a:t>
            </a:r>
            <a:r>
              <a:rPr lang="en-GB" sz="1700" dirty="0">
                <a:latin typeface="AkkoPro-Light"/>
              </a:rPr>
              <a:t> </a:t>
            </a:r>
            <a:r>
              <a:rPr lang="en-GB" sz="1700" dirty="0" smtClean="0">
                <a:latin typeface="AkkoPro-Light"/>
              </a:rPr>
              <a:t>is </a:t>
            </a:r>
            <a:r>
              <a:rPr lang="en-GB" sz="1700" dirty="0" err="1" smtClean="0">
                <a:latin typeface="AkkoPro-Light"/>
              </a:rPr>
              <a:t>gedaald</a:t>
            </a:r>
            <a:endParaRPr lang="en-GB" sz="1700" dirty="0" smtClean="0">
              <a:latin typeface="AkkoPro-Ligh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700" dirty="0" smtClean="0">
                <a:latin typeface="AkkoPro-Light"/>
              </a:rPr>
              <a:t>Het </a:t>
            </a:r>
            <a:r>
              <a:rPr lang="en-GB" sz="1700" dirty="0" err="1" smtClean="0">
                <a:latin typeface="AkkoPro-Light"/>
              </a:rPr>
              <a:t>slachtofferschap</a:t>
            </a:r>
            <a:r>
              <a:rPr lang="en-GB" sz="1700" dirty="0" smtClean="0">
                <a:latin typeface="AkkoPro-Light"/>
              </a:rPr>
              <a:t> van </a:t>
            </a:r>
            <a:r>
              <a:rPr lang="en-GB" sz="1700" dirty="0" err="1" smtClean="0">
                <a:latin typeface="AkkoPro-Light"/>
              </a:rPr>
              <a:t>vandalisme</a:t>
            </a:r>
            <a:r>
              <a:rPr lang="en-GB" sz="1700" dirty="0" smtClean="0">
                <a:latin typeface="AkkoPro-Light"/>
              </a:rPr>
              <a:t> met 61 </a:t>
            </a:r>
            <a:r>
              <a:rPr lang="en-GB" sz="1700" dirty="0" err="1" smtClean="0">
                <a:latin typeface="AkkoPro-Light"/>
              </a:rPr>
              <a:t>procent</a:t>
            </a:r>
            <a:r>
              <a:rPr lang="en-GB" sz="1700" dirty="0" smtClean="0">
                <a:latin typeface="AkkoPro-Light"/>
              </a:rPr>
              <a:t> is </a:t>
            </a:r>
            <a:r>
              <a:rPr lang="en-GB" sz="1700" dirty="0" err="1" smtClean="0">
                <a:latin typeface="AkkoPro-Light"/>
              </a:rPr>
              <a:t>gedaald</a:t>
            </a:r>
            <a:endParaRPr lang="en-GB" sz="1700" dirty="0" smtClean="0">
              <a:latin typeface="AkkoPro-Ligh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700" dirty="0" smtClean="0">
                <a:latin typeface="AkkoPro-Light"/>
              </a:rPr>
              <a:t>Het </a:t>
            </a:r>
            <a:r>
              <a:rPr lang="en-GB" sz="1700" dirty="0" err="1" smtClean="0">
                <a:latin typeface="AkkoPro-Light"/>
              </a:rPr>
              <a:t>slachtofferschap</a:t>
            </a:r>
            <a:r>
              <a:rPr lang="en-GB" sz="1700" dirty="0" smtClean="0">
                <a:latin typeface="AkkoPro-Light"/>
              </a:rPr>
              <a:t> van </a:t>
            </a:r>
            <a:r>
              <a:rPr lang="en-GB" sz="1700" dirty="0" err="1" smtClean="0">
                <a:latin typeface="AkkoPro-Light"/>
              </a:rPr>
              <a:t>geweldsmisdrijven</a:t>
            </a:r>
            <a:r>
              <a:rPr lang="en-GB" sz="1700" dirty="0" smtClean="0">
                <a:latin typeface="AkkoPro-Light"/>
              </a:rPr>
              <a:t> met 41 </a:t>
            </a:r>
            <a:r>
              <a:rPr lang="en-GB" sz="1700" dirty="0" err="1" smtClean="0">
                <a:latin typeface="AkkoPro-Light"/>
              </a:rPr>
              <a:t>procent</a:t>
            </a:r>
            <a:r>
              <a:rPr lang="en-GB" sz="1700" dirty="0" smtClean="0">
                <a:latin typeface="AkkoPro-Light"/>
              </a:rPr>
              <a:t> is </a:t>
            </a:r>
            <a:r>
              <a:rPr lang="en-GB" sz="1700" dirty="0" err="1" smtClean="0">
                <a:latin typeface="AkkoPro-Light"/>
              </a:rPr>
              <a:t>gedaald</a:t>
            </a:r>
            <a:endParaRPr lang="en-GB" sz="1700" dirty="0" smtClean="0">
              <a:latin typeface="AkkoPro-Light"/>
            </a:endParaRPr>
          </a:p>
          <a:p>
            <a:endParaRPr lang="en-GB" sz="1600" dirty="0" smtClean="0">
              <a:latin typeface="AkkoPro-Ligh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65D5-59D0-4200-B74C-688A286C35EC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223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700" b="1" dirty="0">
                <a:solidFill>
                  <a:srgbClr val="FF0000"/>
                </a:solidFill>
              </a:rPr>
              <a:t>Totaal slachtofferschap </a:t>
            </a:r>
            <a:r>
              <a:rPr lang="nl-NL" sz="1700" b="1" i="1" dirty="0" smtClean="0">
                <a:solidFill>
                  <a:srgbClr val="FF0000"/>
                </a:solidFill>
              </a:rPr>
              <a:t>online </a:t>
            </a:r>
            <a:r>
              <a:rPr lang="nl-NL" sz="1700" b="1" i="1" dirty="0">
                <a:solidFill>
                  <a:srgbClr val="FF0000"/>
                </a:solidFill>
              </a:rPr>
              <a:t>criminaliteit </a:t>
            </a:r>
            <a:r>
              <a:rPr lang="nl-NL" sz="1700" b="1" dirty="0">
                <a:solidFill>
                  <a:srgbClr val="FF0000"/>
                </a:solidFill>
              </a:rPr>
              <a:t>volgens de </a:t>
            </a:r>
            <a:r>
              <a:rPr lang="nl-NL" sz="1700" b="1" i="1" dirty="0">
                <a:solidFill>
                  <a:srgbClr val="FF0000"/>
                </a:solidFill>
              </a:rPr>
              <a:t>Veiligheidsmonitor</a:t>
            </a:r>
            <a:r>
              <a:rPr lang="nl-NL" sz="1700" b="1" dirty="0">
                <a:solidFill>
                  <a:srgbClr val="FF0000"/>
                </a:solidFill>
              </a:rPr>
              <a:t> in Nederland, </a:t>
            </a:r>
            <a:r>
              <a:rPr lang="nl-NL" sz="1700" b="1" dirty="0" smtClean="0">
                <a:solidFill>
                  <a:srgbClr val="FF0000"/>
                </a:solidFill>
              </a:rPr>
              <a:t>2012 </a:t>
            </a:r>
            <a:r>
              <a:rPr lang="nl-NL" sz="1700" b="1" dirty="0">
                <a:solidFill>
                  <a:srgbClr val="FF0000"/>
                </a:solidFill>
              </a:rPr>
              <a:t>- 2021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err="1" smtClean="0"/>
              <a:t>Tussen</a:t>
            </a:r>
            <a:r>
              <a:rPr lang="en-GB" sz="1400" dirty="0" smtClean="0"/>
              <a:t> 2012 en 2021 </a:t>
            </a:r>
            <a:r>
              <a:rPr lang="en-GB" sz="1400" dirty="0" err="1" smtClean="0"/>
              <a:t>geven</a:t>
            </a:r>
            <a:r>
              <a:rPr lang="en-GB" sz="1400" dirty="0" smtClean="0"/>
              <a:t> </a:t>
            </a:r>
            <a:r>
              <a:rPr lang="en-GB" sz="1400" dirty="0" err="1" smtClean="0"/>
              <a:t>respondenten</a:t>
            </a:r>
            <a:r>
              <a:rPr lang="en-GB" sz="1400" dirty="0" smtClean="0"/>
              <a:t> van 15 </a:t>
            </a:r>
            <a:r>
              <a:rPr lang="en-GB" sz="1400" dirty="0" err="1" smtClean="0"/>
              <a:t>jaar</a:t>
            </a:r>
            <a:r>
              <a:rPr lang="en-GB" sz="1400" dirty="0" smtClean="0"/>
              <a:t> en </a:t>
            </a:r>
            <a:r>
              <a:rPr lang="en-GB" sz="1400" dirty="0" err="1" smtClean="0"/>
              <a:t>ouder</a:t>
            </a:r>
            <a:r>
              <a:rPr lang="en-GB" sz="1400" dirty="0" smtClean="0"/>
              <a:t> </a:t>
            </a:r>
            <a:r>
              <a:rPr lang="en-GB" sz="1400" dirty="0" err="1" smtClean="0"/>
              <a:t>aan</a:t>
            </a:r>
            <a:r>
              <a:rPr lang="en-GB" sz="1400" dirty="0" smtClean="0"/>
              <a:t> </a:t>
            </a:r>
            <a:r>
              <a:rPr lang="en-GB" sz="1400" dirty="0" err="1" smtClean="0"/>
              <a:t>dat</a:t>
            </a:r>
            <a:r>
              <a:rPr lang="en-GB" sz="14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/>
              <a:t>In totaal is het slachtofferschap van online criminaliteit sinds 2012 met 22 </a:t>
            </a:r>
            <a:r>
              <a:rPr lang="nl-NL" sz="1400" dirty="0" smtClean="0"/>
              <a:t>procent toegenomen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/>
              <a:t>Het sterkst toegenomen sinds 2012 is het slachtofferschap van </a:t>
            </a:r>
            <a:r>
              <a:rPr lang="nl-NL" sz="1400" dirty="0" smtClean="0"/>
              <a:t>aankoopfraude met 219 procent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 smtClean="0"/>
              <a:t>Gevolgd </a:t>
            </a:r>
            <a:r>
              <a:rPr lang="nl-NL" sz="1400" dirty="0"/>
              <a:t>door </a:t>
            </a:r>
            <a:r>
              <a:rPr lang="nl-NL" sz="1400" dirty="0" smtClean="0"/>
              <a:t>verkoopfraude met 165 procent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 smtClean="0"/>
              <a:t>Gevolgd door online pesten met 126 procent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 smtClean="0"/>
              <a:t>Het </a:t>
            </a:r>
            <a:r>
              <a:rPr lang="nl-NL" sz="1400" dirty="0"/>
              <a:t>percentage slachtoffers van hacken is vrij stabiel over de </a:t>
            </a:r>
            <a:r>
              <a:rPr lang="nl-NL" sz="1400" dirty="0" smtClean="0"/>
              <a:t>tijd</a:t>
            </a:r>
            <a:endParaRPr lang="nl-NL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/>
              <a:t>Met identiteitsfraude </a:t>
            </a:r>
            <a:r>
              <a:rPr lang="nl-NL" sz="1400" dirty="0" smtClean="0"/>
              <a:t>komen </a:t>
            </a:r>
            <a:r>
              <a:rPr lang="nl-NL" sz="1400" dirty="0"/>
              <a:t>minder mensen in </a:t>
            </a:r>
            <a:r>
              <a:rPr lang="nl-NL" sz="1400" dirty="0" smtClean="0"/>
              <a:t>aanraking er is sprake van een daling met 52 procent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65D5-59D0-4200-B74C-688A286C35EC}" type="slidenum">
              <a:rPr lang="nl-NL" altLang="nl-NL" smtClean="0"/>
              <a:pPr/>
              <a:t>4</a:t>
            </a:fld>
            <a:endParaRPr lang="nl-NL" alt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3774" y="2681649"/>
            <a:ext cx="4035902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 b="1" dirty="0" smtClean="0">
                <a:solidFill>
                  <a:srgbClr val="FF0000"/>
                </a:solidFill>
              </a:rPr>
              <a:t>Slachtofferschap traditionele criminaliteit, online criminaliteit en geregistreerde criminaliteit in Nederland, 2012 - 2021</a:t>
            </a:r>
            <a:endParaRPr lang="nl-NL" sz="1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78506-5C97-42A5-95EC-C5CC22F255CB}" type="slidenum">
              <a:rPr lang="nl-NL" altLang="nl-NL" smtClean="0"/>
              <a:pPr/>
              <a:t>5</a:t>
            </a:fld>
            <a:endParaRPr lang="nl-NL" altLang="nl-NL"/>
          </a:p>
        </p:txBody>
      </p:sp>
      <p:pic>
        <p:nvPicPr>
          <p:cNvPr id="6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15" y="1800225"/>
            <a:ext cx="6899563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b="1" dirty="0" smtClean="0">
                <a:solidFill>
                  <a:srgbClr val="FF0000"/>
                </a:solidFill>
              </a:rPr>
              <a:t>Ontwikkeling van het geregistreerd </a:t>
            </a:r>
            <a:r>
              <a:rPr lang="nl-NL" sz="1800" b="1" dirty="0">
                <a:solidFill>
                  <a:srgbClr val="FF0000"/>
                </a:solidFill>
              </a:rPr>
              <a:t>aantal woninginbraken in Nederland, 1980 - 2021</a:t>
            </a:r>
            <a:endParaRPr lang="en-GB" sz="18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425" y="3057476"/>
            <a:ext cx="4038600" cy="1900335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Tussen 1980 en 1994 een scherpe stijging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Tussen 1994 en 2007 een scherpe daling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Tussen 2007 en 2012 een stijging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Tussen 2012 en </a:t>
            </a:r>
            <a:r>
              <a:rPr lang="nl-NL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2021 </a:t>
            </a:r>
            <a:r>
              <a:rPr lang="nl-NL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een scherpe daling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In </a:t>
            </a:r>
            <a:r>
              <a:rPr lang="nl-NL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2021 </a:t>
            </a:r>
            <a:r>
              <a:rPr lang="nl-NL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is het niveau van woninginbraak </a:t>
            </a:r>
            <a:r>
              <a:rPr lang="nl-NL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ten opzichte van het topjaar 1994 met 80 procent gedaald</a:t>
            </a:r>
            <a:endParaRPr lang="nl-NL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65D5-59D0-4200-B74C-688A286C35EC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629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Goede praktijk: Ontwikkeling van zogenaamde </a:t>
            </a:r>
            <a:r>
              <a:rPr lang="nl-NL" sz="1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´High Impact Crimes´</a:t>
            </a:r>
            <a:r>
              <a:rPr lang="nl-NL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2009 - 2020</a:t>
            </a:r>
            <a:endParaRPr lang="nl-NL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424" y="2371725"/>
            <a:ext cx="7519729" cy="37017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Overvallen: – 69% Straatroof: – 62% Inbraak: – 49% Geweldscriminaliteit: -33 %</a:t>
            </a:r>
          </a:p>
          <a:p>
            <a:endParaRPr lang="nl-N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0E9E-DF9C-40DD-918D-F956919BA4A0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3795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Aantal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moorden</a:t>
            </a:r>
            <a:r>
              <a:rPr lang="en-GB" b="1" dirty="0" smtClean="0">
                <a:solidFill>
                  <a:srgbClr val="FF0000"/>
                </a:solidFill>
              </a:rPr>
              <a:t> in Nederland, 1996 - 2020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425" y="2974935"/>
            <a:ext cx="4038600" cy="2065417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 err="1" smtClean="0"/>
              <a:t>Tussen</a:t>
            </a:r>
            <a:r>
              <a:rPr lang="en-GB" sz="1800" dirty="0" smtClean="0"/>
              <a:t> 1996 en 2020 is het </a:t>
            </a:r>
            <a:r>
              <a:rPr lang="en-GB" sz="1800" dirty="0" err="1" smtClean="0"/>
              <a:t>aantal</a:t>
            </a:r>
            <a:r>
              <a:rPr lang="en-GB" sz="1800" dirty="0" smtClean="0"/>
              <a:t> </a:t>
            </a:r>
            <a:r>
              <a:rPr lang="en-GB" sz="1800" dirty="0" err="1" smtClean="0"/>
              <a:t>moorden</a:t>
            </a:r>
            <a:r>
              <a:rPr lang="en-GB" sz="1800" dirty="0" smtClean="0"/>
              <a:t> in Nederland met 49 </a:t>
            </a:r>
            <a:r>
              <a:rPr lang="en-GB" sz="1800" dirty="0" err="1" smtClean="0"/>
              <a:t>procent</a:t>
            </a:r>
            <a:r>
              <a:rPr lang="en-GB" sz="1800" dirty="0" smtClean="0"/>
              <a:t> </a:t>
            </a:r>
            <a:r>
              <a:rPr lang="en-GB" sz="1800" dirty="0" err="1" smtClean="0"/>
              <a:t>afgenomen</a:t>
            </a:r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 err="1" smtClean="0"/>
              <a:t>Wanneer</a:t>
            </a:r>
            <a:r>
              <a:rPr lang="en-GB" sz="1800" dirty="0" smtClean="0"/>
              <a:t> het </a:t>
            </a:r>
            <a:r>
              <a:rPr lang="en-GB" sz="1800" dirty="0" err="1" smtClean="0"/>
              <a:t>aantal</a:t>
            </a:r>
            <a:r>
              <a:rPr lang="en-GB" sz="1800" dirty="0" smtClean="0"/>
              <a:t> </a:t>
            </a:r>
            <a:r>
              <a:rPr lang="en-GB" sz="1800" dirty="0" err="1" smtClean="0"/>
              <a:t>moorden</a:t>
            </a:r>
            <a:r>
              <a:rPr lang="en-GB" sz="1800" dirty="0" smtClean="0"/>
              <a:t> per </a:t>
            </a:r>
            <a:r>
              <a:rPr lang="en-GB" sz="1800" dirty="0" err="1" smtClean="0"/>
              <a:t>miljoen</a:t>
            </a:r>
            <a:r>
              <a:rPr lang="en-GB" sz="1800" dirty="0" smtClean="0"/>
              <a:t> van de </a:t>
            </a:r>
            <a:r>
              <a:rPr lang="en-GB" sz="1800" dirty="0" err="1" smtClean="0"/>
              <a:t>bevolking</a:t>
            </a:r>
            <a:r>
              <a:rPr lang="en-GB" sz="1800" dirty="0" smtClean="0"/>
              <a:t> </a:t>
            </a:r>
            <a:r>
              <a:rPr lang="en-GB" sz="1800" dirty="0" err="1" smtClean="0"/>
              <a:t>wordt</a:t>
            </a:r>
            <a:r>
              <a:rPr lang="en-GB" sz="1800" dirty="0" smtClean="0"/>
              <a:t> </a:t>
            </a:r>
            <a:r>
              <a:rPr lang="en-GB" sz="1800" dirty="0" err="1" smtClean="0"/>
              <a:t>berekend</a:t>
            </a:r>
            <a:r>
              <a:rPr lang="en-GB" sz="1800" dirty="0" smtClean="0"/>
              <a:t> </a:t>
            </a:r>
            <a:r>
              <a:rPr lang="en-GB" sz="1800" dirty="0" err="1" smtClean="0"/>
              <a:t>dan</a:t>
            </a:r>
            <a:r>
              <a:rPr lang="en-GB" sz="1800" dirty="0" smtClean="0"/>
              <a:t> is </a:t>
            </a:r>
            <a:r>
              <a:rPr lang="en-GB" sz="1800" dirty="0" err="1" smtClean="0"/>
              <a:t>tussen</a:t>
            </a:r>
            <a:r>
              <a:rPr lang="en-GB" sz="1800" dirty="0" smtClean="0"/>
              <a:t> 1996 en 2020 het </a:t>
            </a:r>
            <a:r>
              <a:rPr lang="en-GB" sz="1800" dirty="0" err="1" smtClean="0"/>
              <a:t>aantal</a:t>
            </a:r>
            <a:r>
              <a:rPr lang="en-GB" sz="1800" dirty="0" smtClean="0"/>
              <a:t> </a:t>
            </a:r>
            <a:r>
              <a:rPr lang="en-GB" sz="1800" dirty="0" err="1" smtClean="0"/>
              <a:t>moorden</a:t>
            </a:r>
            <a:r>
              <a:rPr lang="en-GB" sz="1800" dirty="0" smtClean="0"/>
              <a:t> met 55 </a:t>
            </a:r>
            <a:r>
              <a:rPr lang="en-GB" sz="1800" dirty="0" err="1" smtClean="0"/>
              <a:t>procent</a:t>
            </a:r>
            <a:r>
              <a:rPr lang="en-GB" sz="1800" dirty="0" smtClean="0"/>
              <a:t> </a:t>
            </a:r>
            <a:r>
              <a:rPr lang="en-GB" sz="1800" dirty="0" err="1" smtClean="0"/>
              <a:t>afgenomen</a:t>
            </a:r>
            <a:endParaRPr lang="en-GB" sz="1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65D5-59D0-4200-B74C-688A286C35EC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0490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Aantal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liquidaties</a:t>
            </a:r>
            <a:r>
              <a:rPr lang="en-GB" sz="2400" b="1" dirty="0" smtClean="0">
                <a:solidFill>
                  <a:srgbClr val="FF0000"/>
                </a:solidFill>
              </a:rPr>
              <a:t> in Nederland, 2000- 2020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425" y="3157467"/>
            <a:ext cx="4038600" cy="1700354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Het aantal liquidaties schommelde sinds het jaar 2000 lange tijd gemiddeld tussen de 20 en 31 per </a:t>
            </a:r>
            <a:r>
              <a:rPr lang="nl-N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jaar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r>
              <a:rPr lang="nl-N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et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uitschieters naar </a:t>
            </a:r>
            <a:r>
              <a:rPr lang="nl-N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boven in 2014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(38) </a:t>
            </a:r>
            <a:r>
              <a:rPr lang="nl-N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en in 2020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naar beneden </a:t>
            </a:r>
            <a:r>
              <a:rPr lang="nl-N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(10)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H</a:t>
            </a:r>
            <a:r>
              <a:rPr lang="nl-N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et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aantal </a:t>
            </a:r>
            <a:r>
              <a:rPr lang="nl-N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liquidaties daalt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sinds 2018: naar 20 liquidaties in 2018, naar 18 in 2019 en verder dalend naar 10 liquidaties in het jaar 2020 </a:t>
            </a:r>
            <a:endParaRPr lang="en-GB" sz="1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65D5-59D0-4200-B74C-688A286C35EC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46409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?xml version=&quot;1.0&quot;?&gt;&#10;&lt;data customer=&quot;minjus&quot; profile=&quot;minjus&quot; model=&quot;presentatie.xml&quot; country-code=&quot;31&quot; target=&quot;Microsoft PowerPoint&quot; target-version=&quot;14.0.7121&quot; existing=&quot;H%3A%5CJAAP%5CDGRR%5CCRIMINALITEITSONTWIKKELING%5CKlankbordgroepZSM%2021052015I.pptx#Presentation&quot;&gt;&lt;presentatie template=&quot;/presentatie.pot&quot; id=&quot;a509cd25e06040aab6b3266c25a3eecf&quot; version=&quot;1.0&quot; lcid=&quot;1043&quot; locale=&quot;nl&quot;&gt;&lt;PAPER/&gt;&lt;digijust value=&quot;0&quot; formatted-value=&quot;0&quot;/&gt;&lt;onskenmerk/&gt;&lt;logofield value=&quot;(slides)/images/woordmerk/logo.png&quot;/&gt;&lt;titel-txt value=&quot;Daling van (geregistreerde) criminaliteit: &quot; formatted-value=&quot;Daling van (geregistreerde) criminaliteit: &quot; format-disabled=&quot;true&quot;/&gt;&lt;titel formatted-value=&quot;Daling van (geregistreerde) criminaliteit:&quot;/&gt;&lt;subtitel-txt value=&quot;Trends en verklaringen&quot; formatted-value=&quot;Trends en verklaringen&quot; format-disabled=&quot;true&quot;/&gt;&lt;subtitel formatted-value=&quot;Trends en verklaringen&quot;/&gt;&lt;datum value=&quot;2015-05-18T00:00:00&quot; formatted-value=&quot;18 mei 2015&quot;/&gt;&lt;datumvoor formatted-value=&quot;18 mei 2015&quot;/&gt;&lt;voettekst formatted-value=&quot;Daling van (geregistreerde) criminaliteit; Jaap de Waard | 21 mei 2015&quot; value=&quot;Daling van (geregistreerde) criminaliteit; Jaap de Waard | 21 mei 2015&quot; format-disabled=&quot;true&quot;/&gt;&lt;woordmerk formatted-value=&quot;(slides)/images/woordmerk/RO_J_zwart.png&quot;/&gt;&lt;kleuren value=&quot;alles&quot; formatted-value=&quot; &quot;/&gt;&lt;eerstedia value=&quot;3&quot; formatted-value=&quot;Tekst en afbeelding&quot;/&gt;&lt;typelogo value=&quot;1&quot; formatted-value=&quot;Organisatieonderdeel&quot;/&gt;&lt;rubriek value=&quot;1&quot; formatted-value=&quot; &quot;/&gt;&lt;merking value=&quot;1&quot; formatted-value=&quot; &quot;/&gt;&lt;rubricering formatted-value=&quot;&quot;/&gt;&lt;afbeelding/&gt;&lt;strapline-image formatted-value=&quot;(slides)/images/dividers/.jpg&quot;/&gt;&lt;strapline-thumb formatted-value=&quot;(slides)/images/dividers/(thumbnails)/.jpg.jpg&quot;/&gt;&lt;lsttaal/&gt;&lt;reopened value=&quot;true&quot; formatted-value=&quot;true&quot;/&gt;&lt;organisatie-item value=&quot;206&quot; formatted-value=&quot;DGRR&quot;&gt;&lt;organisatie zoekveld=&quot;DGRR&quot; id=&quot;206&quot;&gt;&#10;    &lt;taal id=&quot;1043&quot; zoekveld=&quot;DGRR&quot; taal=&quot;1043&quot; omschrijving=&quot;DGRR&quot; naamdirectoraatgeneraal=&quot;Directoraat-Generaal Rechtspleging en Rechtshandhaving&quot; naamdirectie=&quot;&quot; naamgebouw=&quot;&quot; baadres=&quot;Turfmarkt 147&quot; bapostcode=&quot;2511 DP&quot; baplaats=&quot;Den Haag&quot; paadres=&quot;20301&quot; papostcode=&quot;2500 EH&quot; paplaats=&quot;Den Haag&quot; land=&quot;Nederland&quot; telefoonnummer=&quot;070 370 71 43&quot; faxnummer=&quot;070 370 79 00&quot; website=&quot;www.rijksoverheid.nl/venj&quot; banknaam=&quot;&quot; banknummer=&quot;&quot; logo=&quot;RO_J&quot; kleuren=&quot;lichtblauw&quot; vrijkopje=&quot;&quot; vrij1=&quot;&quot; vrij2=&quot;&quot; vrij3=&quot;&quot; vrij4=&quot;&quot; vrij5=&quot;&quot; vrij6=&quot;&quot; vrij7=&quot;&quot; vrij8=&quot;&quot; payoff=&quot;Voor een veilige en rechtvaardige samenleving&quot; instructies=&quot;Bij beantwoording de datum en ons kenmerk vermelden. Wilt u slechts één zaak in uw brief behandelen.&quot; email=&quot;&quot; iban=&quot;&quot; bic=&quot;&quot; infonummer=&quot;&quot; koptekst=&quot;\nDirectoraat-Generaal Rechtspleging en Rechtshandhaving\n&quot; bezoekadres=&quot;Bezoekadres\nTurfmarkt 147\n2511 DP Den Haag\nTelefoon 070 370 71 43\nFax 070 370 79 00\nwww.rijksoverheid.nl/venj&quot; postadres=&quot;Postadres:\nPostbus 20301,\n2500 EH Den Haag&quot;/&gt;&#10;    &lt;taal id=&quot;2057&quot; zoekveld=&quot;DGRR&quot; taal=&quot;2057&quot; omschrijving=&quot;DGRR&quot; naamdirectoraatgeneraal=&quot;Directorate General for the Administration of Justice and Law Enforcement&quot; naamdirectie=&quot;&quot; naamgebouw=&quot;&quot; baadres=&quot;Turfmarkt 147&quot; bapostcode=&quot;2511 DP&quot; baplaats=&quot;The Hague&quot; paadres=&quot;20301&quot; papostcode=&quot;2500 EH&quot; paplaats=&quot;The Hague&quot; land=&quot;The Netherlands&quot; telefoonnummer=&quot;+31 70 370 71 43&quot; faxnummer=&quot;+31 70 370 79 00&quot; website=&quot;www.rijksoverheid.nl/venj&quot; banknaam=&quot;&quot; banknummer=&quot;&quot; logo=&quot;RO_J&quot; kleuren=&quot;lichtblauw&quot; vrijkopje=&quot;&quot; vrij1=&quot;&quot; vrij2=&quot;&quot; vrij3=&quot;&quot; vrij4=&quot;&quot; vrij5=&quot;&quot; vrij6=&quot;&quot; vrij7=&quot;&quot; vrij8=&quot;&quot; payoff=&quot;&quot; instructies=&quot;Please quote date of letter and our ref. when replying. Do not raise more than one subject per letter.&quot; email=&quot;&quot; iban=&quot;&quot; bic=&quot;&quot; infonummer=&quot;&quot; koptekst=&quot;\nDirectorate General for the Administration of Justice and Law Enforcement\n&quot; bezoekadres=&quot;Bezoekadres\nTurfmarkt 147\n2511 DP The Hague\nTelefoon +31 70 370 71 43\nFax +31 70 370 79 00\nwww.rijksoverheid.nl/venj&quot; postadres=&quot;Postadres:\nPostbus 20301,\n2500 EH The Hague&quot;/&gt;&#10;    &lt;taal id=&quot;1031&quot; zoekveld=&quot;DGRR&quot; taal=&quot;1031&quot; omschrijving=&quot;DGRR&quot; naamdirectoraatgeneraal=&quot;Generaldirektorat Rechtspflege und Rechtswahrung&quot; naamdirectie=&quot;&quot; naamgebouw=&quot;&quot; baadres=&quot;Turfmarkt 147&quot; bapostcode=&quot;2511 DP&quot; baplaats=&quot;Den Haag&quot; paadres=&quot;20301&quot; papostcode=&quot;2500 EH&quot; paplaats=&quot;Den Haag&quot; land=&quot;Niederlande&quot; telefoonnummer=&quot;+31 70 370 71 43&quot; faxnummer=&quot;+31 70 370 79 00&quot; website=&quot;www.rijksoverheid.nl/venj&quot; banknaam=&quot;&quot; banknummer=&quot;&quot; logo=&quot;RO_J&quot; kleuren=&quot;lichtblauw&quot; vrijkopje=&quot;&quot; vrij1=&quot;&quot; vrij2=&quot;&quot; vrij3=&quot;&quot; vrij4=&quot;&quot; vrij5=&quot;&quot; vrij6=&quot;&quot; vrij7=&quot;&quot; vrij8=&quot;&quot; payoff=&quot;&quot; instructies=&quot;Antwortt bitte Datum und unser Zeichen angeben. Bitte pro Zuschrift nur eine Angelegenheit behandeln.&quot; email=&quot;&quot; iban=&quot;&quot; bic=&quot;&quot; infonummer=&quot;&quot; koptekst=&quot;\nGeneraldirektorat Rechtspflege und Rechtswahrung\n&quot; bezoekadres=&quot;Bezoekadres\nTurfmarkt 147\n2511 DP Den Haag\nTelefoon +31 70 370 71 43\nFax +31 70 370 79 00\nwww.rijksoverheid.nl/venj&quot; postadres=&quot;Postadres:\nPostbus 20301,\n2500 EH Den Haag&quot;/&gt;&#10;    &lt;taal id=&quot;1036&quot; zoekveld=&quot;DGRR&quot; taal=&quot;1036&quot; omschrijving=&quot;DGRR&quot; naamdirectoraatgeneraal=&quot;Direction Générale de l'Administration de la justice et de l'Application du droit&quot; naamdirectie=&quot;&quot; naamgebouw=&quot;&quot; baadres=&quot;Turfmarkt 147&quot; bapostcode=&quot;2511 DP&quot; baplaats=&quot;La Haye&quot; paadres=&quot;20301&quot; papostcode=&quot;2500 EH&quot; paplaats=&quot;La Haye&quot; land=&quot;Pays-Bas&quot; telefoonnummer=&quot;+31 70 370 71 43&quot; faxnummer=&quot;+31 70 370 79 00&quot; website=&quot;www.rijksoverheid.nl/venj&quot; banknaam=&quot;&quot; banknummer=&quot;&quot; logo=&quot;RO_J&quot; kleuren=&quot;lichtblauw&quot; vrijkopje=&quot;&quot; vrij1=&quot;&quot; vrij2=&quot;&quot; vrij3=&quot;&quot; vrij4=&quot;&quot; vrij5=&quot;&quot; vrij6=&quot;&quot; vrij7=&quot;&quot; vrij8=&quot;&quot; payoff=&quot;&quot; instructies=&quot;Prière de mentionner dans toute correspondance la date et notre référence. Prière de ne traiter qu'une seule affaire par lettre.&quot; email=&quot;&quot; iban=&quot;&quot; bic=&quot;&quot; infonummer=&quot;&quot; koptekst=&quot;\nDirection Générale de l'Administration de la justice et de l'Application du droit\n&quot; bezoekadres=&quot;Bezoekadres\nTurfmarkt 147\n2511 DP La Haye\nTelefoon +31 70 370 71 43\nFax +31 70 370 79 00\nwww.rijksoverheid.nl/venj&quot; postadres=&quot;Postadres:\nPostbus 20301,\n2500 EH La Haye&quot;/&gt;&#10;    &lt;taal id=&quot;1034&quot; zoekveld=&quot;DGRR&quot; taal=&quot;1034&quot; omschrijving=&quot;DGRR&quot; naamdirectoraatgeneraal=&quot;Dirección General de Administración de Justicia y Mantenimiento del Orden Jurídico&quot; naamdirectie=&quot;&quot; naamgebouw=&quot;&quot; baadres=&quot;Turfmarkt 147&quot; bapostcode=&quot;2511 DP&quot; baplaats=&quot;La Haya&quot; paadres=&quot;20301&quot; papostcode=&quot;2500 EH&quot; paplaats=&quot;La Haya&quot; land=&quot;Países Bajos&quot; telefoonnummer=&quot;+31 70 370 71 43&quot; faxnummer=&quot;+31 70 370 79 00&quot; website=&quot;www.rijksoverheid.nl/venj&quot; banknaam=&quot;&quot; banknummer=&quot;&quot; logo=&quot;RO_J&quot; kleuren=&quot;lichtblauw&quot; vrijkopje=&quot;&quot; vrij1=&quot;&quot; vrij2=&quot;&quot; vrij3=&quot;&quot; vrij4=&quot;&quot; vrij5=&quot;&quot; vrij6=&quot;&quot; vrij7=&quot;&quot; vrij8=&quot;&quot; payoff=&quot;&quot; instructies=&quot;En su eventual contestación, por favor, indique la fecha y nuestro número de referencia. Le rogamos en cada carta trate un solo asunto.&quot; email=&quot;&quot; iban=&quot;&quot; bic=&quot;&quot; infonummer=&quot;&quot; koptekst=&quot;\nDirección General de Administración de Justicia y Mantenimiento del Orden Jurídico\n&quot; bezoekadres=&quot;Bezoekadres\nTurfmarkt 147\n2511 DP La Haya\nTelefoon +31 70 370 71 43\nFax +31 70 370 79 00\nwww.rijksoverheid.nl/venj&quot; postadres=&quot;Postadres:\nPostbus 20301,\n2500 EH La Haya&quot;/&gt;&#10;   &lt;/organisatie&gt;&#10;  &lt;/organisatie-item&gt;&lt;zaak/&gt;&lt;size value=&quot;OnScreen&quot; formatted-value=&quot;OnScreen&quot;/&gt;&lt;documentsubtype formatted-value=&quot;Presentatie&quot;/&gt;&lt;documenttitel formatted-value=&quot;Presentatie - Daling van (geregistreerde) criminaliteit:&quot;/&gt;&lt;heropend value=&quot;false&quot;/&gt;&lt;vorm value=&quot;Digitaal&quot;/&gt;&lt;ZaakLocatie/&gt;&lt;zaakkenmerk/&gt;&lt;zaaktitel/&gt;&lt;drager formatted-value=&quot;Document&quot;/&gt;&lt;documentclass value=&quot;Presentatie&quot; formatted-value=&quot;Presentatie&quot;/&gt;&lt;digionderdeel/&gt;&lt;documenttype value=&quot;Intern Justitie&quot; formatted-value=&quot;Intern Justitie&quot;/&gt;&lt;docstatus value=&quot;Informeel concept&quot; formatted-value=&quot;Informeel concept&quot;/&gt;&lt;_onskenmerk formatted-value=&quot;&quot;/&gt;&lt;/presentatie&gt;&lt;/data&gt;&#10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A90061"/>
      </a:dk2>
      <a:lt2>
        <a:srgbClr val="47145C"/>
      </a:lt2>
      <a:accent1>
        <a:srgbClr val="8FCAE7"/>
      </a:accent1>
      <a:accent2>
        <a:srgbClr val="6ED9AD"/>
      </a:accent2>
      <a:accent3>
        <a:srgbClr val="FFFFFF"/>
      </a:accent3>
      <a:accent4>
        <a:srgbClr val="000000"/>
      </a:accent4>
      <a:accent5>
        <a:srgbClr val="E2AAAF"/>
      </a:accent5>
      <a:accent6>
        <a:srgbClr val="D781A9"/>
      </a:accent6>
      <a:hlink>
        <a:srgbClr val="4E9625"/>
      </a:hlink>
      <a:folHlink>
        <a:srgbClr val="60652A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A90061"/>
      </a:dk2>
      <a:lt2>
        <a:srgbClr val="47145C"/>
      </a:lt2>
      <a:accent1>
        <a:srgbClr val="8FCAE7"/>
      </a:accent1>
      <a:accent2>
        <a:srgbClr val="6ED9AD"/>
      </a:accent2>
      <a:accent3>
        <a:srgbClr val="FFFFFF"/>
      </a:accent3>
      <a:accent4>
        <a:srgbClr val="000000"/>
      </a:accent4>
      <a:accent5>
        <a:srgbClr val="E2AAAF"/>
      </a:accent5>
      <a:accent6>
        <a:srgbClr val="D781A9"/>
      </a:accent6>
      <a:hlink>
        <a:srgbClr val="4E9625"/>
      </a:hlink>
      <a:folHlink>
        <a:srgbClr val="60652A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A90061"/>
      </a:dk2>
      <a:lt2>
        <a:srgbClr val="47145C"/>
      </a:lt2>
      <a:accent1>
        <a:srgbClr val="8FCAE7"/>
      </a:accent1>
      <a:accent2>
        <a:srgbClr val="6ED9AD"/>
      </a:accent2>
      <a:accent3>
        <a:srgbClr val="FFFFFF"/>
      </a:accent3>
      <a:accent4>
        <a:srgbClr val="000000"/>
      </a:accent4>
      <a:accent5>
        <a:srgbClr val="E2AAAF"/>
      </a:accent5>
      <a:accent6>
        <a:srgbClr val="D781A9"/>
      </a:accent6>
      <a:hlink>
        <a:srgbClr val="4E9625"/>
      </a:hlink>
      <a:folHlink>
        <a:srgbClr val="60652A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d-lichtblauw">
  <a:themeElements>
    <a:clrScheme name="std-oranj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FCAE7"/>
      </a:accent1>
      <a:accent2>
        <a:srgbClr val="76D2B6"/>
      </a:accent2>
      <a:accent3>
        <a:srgbClr val="39870C"/>
      </a:accent3>
      <a:accent4>
        <a:srgbClr val="777C00"/>
      </a:accent4>
      <a:accent5>
        <a:srgbClr val="275937"/>
      </a:accent5>
      <a:accent6>
        <a:srgbClr val="673327"/>
      </a:accent6>
      <a:hlink>
        <a:srgbClr val="0000FF"/>
      </a:hlink>
      <a:folHlink>
        <a:srgbClr val="800080"/>
      </a:folHlink>
    </a:clrScheme>
    <a:fontScheme name="std-oranj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d-lichtblauw">
  <a:themeElements>
    <a:clrScheme name="std-oranj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FCAE7"/>
      </a:accent1>
      <a:accent2>
        <a:srgbClr val="76D2B6"/>
      </a:accent2>
      <a:accent3>
        <a:srgbClr val="39870C"/>
      </a:accent3>
      <a:accent4>
        <a:srgbClr val="777C00"/>
      </a:accent4>
      <a:accent5>
        <a:srgbClr val="275937"/>
      </a:accent5>
      <a:accent6>
        <a:srgbClr val="673327"/>
      </a:accent6>
      <a:hlink>
        <a:srgbClr val="0000FF"/>
      </a:hlink>
      <a:folHlink>
        <a:srgbClr val="800080"/>
      </a:folHlink>
    </a:clrScheme>
    <a:fontScheme name="std-oranj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d-lichtblauw">
  <a:themeElements>
    <a:clrScheme name="std-oranj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FCAE7"/>
      </a:accent1>
      <a:accent2>
        <a:srgbClr val="76D2B6"/>
      </a:accent2>
      <a:accent3>
        <a:srgbClr val="39870C"/>
      </a:accent3>
      <a:accent4>
        <a:srgbClr val="777C00"/>
      </a:accent4>
      <a:accent5>
        <a:srgbClr val="275937"/>
      </a:accent5>
      <a:accent6>
        <a:srgbClr val="673327"/>
      </a:accent6>
      <a:hlink>
        <a:srgbClr val="0000FF"/>
      </a:hlink>
      <a:folHlink>
        <a:srgbClr val="800080"/>
      </a:folHlink>
    </a:clrScheme>
    <a:fontScheme name="std-oranj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A90061"/>
    </a:dk2>
    <a:lt2>
      <a:srgbClr val="47145C"/>
    </a:lt2>
    <a:accent1>
      <a:srgbClr val="8FCAE7"/>
    </a:accent1>
    <a:accent2>
      <a:srgbClr val="6ED9AD"/>
    </a:accent2>
    <a:accent3>
      <a:srgbClr val="FFFFFF"/>
    </a:accent3>
    <a:accent4>
      <a:srgbClr val="000000"/>
    </a:accent4>
    <a:accent5>
      <a:srgbClr val="E2AAAF"/>
    </a:accent5>
    <a:accent6>
      <a:srgbClr val="D781A9"/>
    </a:accent6>
    <a:hlink>
      <a:srgbClr val="4E9625"/>
    </a:hlink>
    <a:folHlink>
      <a:srgbClr val="60652A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A90061"/>
    </a:dk2>
    <a:lt2>
      <a:srgbClr val="47145C"/>
    </a:lt2>
    <a:accent1>
      <a:srgbClr val="8FCAE7"/>
    </a:accent1>
    <a:accent2>
      <a:srgbClr val="6ED9AD"/>
    </a:accent2>
    <a:accent3>
      <a:srgbClr val="FFFFFF"/>
    </a:accent3>
    <a:accent4>
      <a:srgbClr val="000000"/>
    </a:accent4>
    <a:accent5>
      <a:srgbClr val="E2AAAF"/>
    </a:accent5>
    <a:accent6>
      <a:srgbClr val="D781A9"/>
    </a:accent6>
    <a:hlink>
      <a:srgbClr val="4E9625"/>
    </a:hlink>
    <a:folHlink>
      <a:srgbClr val="60652A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A90061"/>
    </a:dk2>
    <a:lt2>
      <a:srgbClr val="47145C"/>
    </a:lt2>
    <a:accent1>
      <a:srgbClr val="8FCAE7"/>
    </a:accent1>
    <a:accent2>
      <a:srgbClr val="6ED9AD"/>
    </a:accent2>
    <a:accent3>
      <a:srgbClr val="FFFFFF"/>
    </a:accent3>
    <a:accent4>
      <a:srgbClr val="000000"/>
    </a:accent4>
    <a:accent5>
      <a:srgbClr val="E2AAAF"/>
    </a:accent5>
    <a:accent6>
      <a:srgbClr val="D781A9"/>
    </a:accent6>
    <a:hlink>
      <a:srgbClr val="4E9625"/>
    </a:hlink>
    <a:folHlink>
      <a:srgbClr val="60652A"/>
    </a:folHlink>
  </a:clrScheme>
</a:themeOverride>
</file>

<file path=ppt/theme/themeOverride4.xml><?xml version="1.0" encoding="utf-8"?>
<a:themeOverride xmlns:a="http://schemas.openxmlformats.org/drawingml/2006/main">
  <a:clrScheme name="std-oranje">
    <a:dk1>
      <a:srgbClr val="000000"/>
    </a:dk1>
    <a:lt1>
      <a:srgbClr val="FFFFFF"/>
    </a:lt1>
    <a:dk2>
      <a:srgbClr val="1F497D"/>
    </a:dk2>
    <a:lt2>
      <a:srgbClr val="EEECE1"/>
    </a:lt2>
    <a:accent1>
      <a:srgbClr val="8FCAE7"/>
    </a:accent1>
    <a:accent2>
      <a:srgbClr val="76D2B6"/>
    </a:accent2>
    <a:accent3>
      <a:srgbClr val="39870C"/>
    </a:accent3>
    <a:accent4>
      <a:srgbClr val="777C00"/>
    </a:accent4>
    <a:accent5>
      <a:srgbClr val="275937"/>
    </a:accent5>
    <a:accent6>
      <a:srgbClr val="673327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td-oranje">
    <a:dk1>
      <a:srgbClr val="000000"/>
    </a:dk1>
    <a:lt1>
      <a:srgbClr val="FFFFFF"/>
    </a:lt1>
    <a:dk2>
      <a:srgbClr val="1F497D"/>
    </a:dk2>
    <a:lt2>
      <a:srgbClr val="EEECE1"/>
    </a:lt2>
    <a:accent1>
      <a:srgbClr val="8FCAE7"/>
    </a:accent1>
    <a:accent2>
      <a:srgbClr val="76D2B6"/>
    </a:accent2>
    <a:accent3>
      <a:srgbClr val="39870C"/>
    </a:accent3>
    <a:accent4>
      <a:srgbClr val="777C00"/>
    </a:accent4>
    <a:accent5>
      <a:srgbClr val="275937"/>
    </a:accent5>
    <a:accent6>
      <a:srgbClr val="673327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std-oranje">
    <a:dk1>
      <a:srgbClr val="000000"/>
    </a:dk1>
    <a:lt1>
      <a:srgbClr val="FFFFFF"/>
    </a:lt1>
    <a:dk2>
      <a:srgbClr val="1F497D"/>
    </a:dk2>
    <a:lt2>
      <a:srgbClr val="EEECE1"/>
    </a:lt2>
    <a:accent1>
      <a:srgbClr val="8FCAE7"/>
    </a:accent1>
    <a:accent2>
      <a:srgbClr val="76D2B6"/>
    </a:accent2>
    <a:accent3>
      <a:srgbClr val="39870C"/>
    </a:accent3>
    <a:accent4>
      <a:srgbClr val="777C00"/>
    </a:accent4>
    <a:accent5>
      <a:srgbClr val="275937"/>
    </a:accent5>
    <a:accent6>
      <a:srgbClr val="673327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0</TotalTime>
  <Words>1148</Words>
  <Application>Microsoft Office PowerPoint</Application>
  <PresentationFormat>Diavoorstelling (4:3)</PresentationFormat>
  <Paragraphs>113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16</vt:i4>
      </vt:variant>
    </vt:vector>
  </HeadingPairs>
  <TitlesOfParts>
    <vt:vector size="28" baseType="lpstr">
      <vt:lpstr>AkkoPro-Light</vt:lpstr>
      <vt:lpstr>Arial</vt:lpstr>
      <vt:lpstr>Calibri</vt:lpstr>
      <vt:lpstr>Times New Roman</vt:lpstr>
      <vt:lpstr>Verdana</vt:lpstr>
      <vt:lpstr>Wingdings</vt:lpstr>
      <vt:lpstr>Default Design</vt:lpstr>
      <vt:lpstr>1_Default Design</vt:lpstr>
      <vt:lpstr>2_Default Design</vt:lpstr>
      <vt:lpstr>std-lichtblauw</vt:lpstr>
      <vt:lpstr>1_std-lichtblauw</vt:lpstr>
      <vt:lpstr>3_std-lichtblauw</vt:lpstr>
      <vt:lpstr>Het beeld van de criminaliteit in Nederland anno 2022: Trends, achtergronden en verklaringen</vt:lpstr>
      <vt:lpstr>Geregistreerde criminaliteit in Nederland, 1975 - 2021</vt:lpstr>
      <vt:lpstr>Totaal slachtofferschap traditionele criminaliteit volgens de Veiligheidsmonitor in Nederland, 2005 - 2021</vt:lpstr>
      <vt:lpstr>Totaal slachtofferschap online criminaliteit volgens de Veiligheidsmonitor in Nederland, 2012 - 2021</vt:lpstr>
      <vt:lpstr>Slachtofferschap traditionele criminaliteit, online criminaliteit en geregistreerde criminaliteit in Nederland, 2012 - 2021</vt:lpstr>
      <vt:lpstr>Ontwikkeling van het geregistreerd aantal woninginbraken in Nederland, 1980 - 2021</vt:lpstr>
      <vt:lpstr>Goede praktijk: Ontwikkeling van zogenaamde ´High Impact Crimes´, 2009 - 2020</vt:lpstr>
      <vt:lpstr>Aantal moorden in Nederland, 1996 - 2020</vt:lpstr>
      <vt:lpstr>Aantal liquidaties in Nederland, 2000- 2020</vt:lpstr>
      <vt:lpstr>Geregistreerde verdachten per 10.000 van de leeftijdsgroep in Nederland, 2006 - 2021</vt:lpstr>
      <vt:lpstr>Geregistreerd aantal verdachten in de leeftijdscategorie 12-17;18-24;25-44;45-64;65+; en onbekend, 2006 - 2021</vt:lpstr>
      <vt:lpstr>Waarom is de criminaliteit gedaald? Welke verklaringen kunnen worden gegeven?</vt:lpstr>
      <vt:lpstr>De Beveiligingshypothese nader toegelicht</vt:lpstr>
      <vt:lpstr>Kanttekeningen bij de gepresenteerde cijfers en verklaringen </vt:lpstr>
      <vt:lpstr>Wijzigt de criminaliteitsmarkt zich? </vt:lpstr>
      <vt:lpstr>   Concluderend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Daling van (geregistreerde) criminaliteit:</dc:title>
  <dc:creator>Waard, J. de - BD/DRC/GC</dc:creator>
  <cp:lastModifiedBy>Waard, J. de - BD/DRC/GC</cp:lastModifiedBy>
  <cp:revision>375</cp:revision>
  <cp:lastPrinted>2018-06-26T07:29:10Z</cp:lastPrinted>
  <dcterms:created xsi:type="dcterms:W3CDTF">2008-10-07T13:50:07Z</dcterms:created>
  <dcterms:modified xsi:type="dcterms:W3CDTF">2022-08-17T14:46:24Z</dcterms:modified>
</cp:coreProperties>
</file>